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55"/>
  </p:notesMasterIdLst>
  <p:sldIdLst>
    <p:sldId id="257" r:id="rId2"/>
    <p:sldId id="303" r:id="rId3"/>
    <p:sldId id="375" r:id="rId4"/>
    <p:sldId id="350" r:id="rId5"/>
    <p:sldId id="395" r:id="rId6"/>
    <p:sldId id="415" r:id="rId7"/>
    <p:sldId id="425" r:id="rId8"/>
    <p:sldId id="397" r:id="rId9"/>
    <p:sldId id="398" r:id="rId10"/>
    <p:sldId id="417" r:id="rId11"/>
    <p:sldId id="383" r:id="rId12"/>
    <p:sldId id="313" r:id="rId13"/>
    <p:sldId id="416" r:id="rId14"/>
    <p:sldId id="349" r:id="rId15"/>
    <p:sldId id="298" r:id="rId16"/>
    <p:sldId id="294" r:id="rId17"/>
    <p:sldId id="399" r:id="rId18"/>
    <p:sldId id="423" r:id="rId19"/>
    <p:sldId id="392" r:id="rId20"/>
    <p:sldId id="401" r:id="rId21"/>
    <p:sldId id="316" r:id="rId22"/>
    <p:sldId id="267" r:id="rId23"/>
    <p:sldId id="419" r:id="rId24"/>
    <p:sldId id="402" r:id="rId25"/>
    <p:sldId id="403" r:id="rId26"/>
    <p:sldId id="420" r:id="rId27"/>
    <p:sldId id="404" r:id="rId28"/>
    <p:sldId id="421" r:id="rId29"/>
    <p:sldId id="405" r:id="rId30"/>
    <p:sldId id="406" r:id="rId31"/>
    <p:sldId id="407" r:id="rId32"/>
    <p:sldId id="408" r:id="rId33"/>
    <p:sldId id="424" r:id="rId34"/>
    <p:sldId id="409" r:id="rId35"/>
    <p:sldId id="426" r:id="rId36"/>
    <p:sldId id="410" r:id="rId37"/>
    <p:sldId id="393" r:id="rId38"/>
    <p:sldId id="343" r:id="rId39"/>
    <p:sldId id="428" r:id="rId40"/>
    <p:sldId id="368" r:id="rId41"/>
    <p:sldId id="329" r:id="rId42"/>
    <p:sldId id="344" r:id="rId43"/>
    <p:sldId id="363" r:id="rId44"/>
    <p:sldId id="389" r:id="rId45"/>
    <p:sldId id="429" r:id="rId46"/>
    <p:sldId id="430" r:id="rId47"/>
    <p:sldId id="431" r:id="rId48"/>
    <p:sldId id="432" r:id="rId49"/>
    <p:sldId id="433" r:id="rId50"/>
    <p:sldId id="434" r:id="rId51"/>
    <p:sldId id="277" r:id="rId52"/>
    <p:sldId id="302" r:id="rId53"/>
    <p:sldId id="339" r:id="rId54"/>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408" autoAdjust="0"/>
    <p:restoredTop sz="89294" autoAdjust="0"/>
  </p:normalViewPr>
  <p:slideViewPr>
    <p:cSldViewPr snapToGrid="0">
      <p:cViewPr>
        <p:scale>
          <a:sx n="50" d="100"/>
          <a:sy n="50" d="100"/>
        </p:scale>
        <p:origin x="-1758" y="-408"/>
      </p:cViewPr>
      <p:guideLst>
        <p:guide orient="horz" pos="2160"/>
        <p:guide pos="2880"/>
      </p:guideLst>
    </p:cSldViewPr>
  </p:slideViewPr>
  <p:notesTextViewPr>
    <p:cViewPr>
      <p:scale>
        <a:sx n="1" d="1"/>
        <a:sy n="1" d="1"/>
      </p:scale>
      <p:origin x="0" y="0"/>
    </p:cViewPr>
  </p:notesTextViewPr>
  <p:sorterViewPr>
    <p:cViewPr>
      <p:scale>
        <a:sx n="80" d="100"/>
        <a:sy n="80" d="100"/>
      </p:scale>
      <p:origin x="0" y="0"/>
    </p:cViewPr>
  </p:sorterViewPr>
  <p:gridSpacing cx="72010" cy="7201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6F7D117-C399-4C6F-8A53-CC74C0B6CE5F}" type="datetimeFigureOut">
              <a:rPr kumimoji="1" lang="ja-JP" altLang="en-US" smtClean="0"/>
              <a:t>2012/12/18</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B6AF4A-3277-4421-BCF2-77F588D67C55}" type="slidenum">
              <a:rPr kumimoji="1" lang="ja-JP" altLang="en-US" smtClean="0"/>
              <a:t>‹#›</a:t>
            </a:fld>
            <a:endParaRPr kumimoji="1" lang="ja-JP" altLang="en-US"/>
          </a:p>
        </p:txBody>
      </p:sp>
    </p:spTree>
    <p:extLst>
      <p:ext uri="{BB962C8B-B14F-4D97-AF65-F5344CB8AC3E}">
        <p14:creationId xmlns:p14="http://schemas.microsoft.com/office/powerpoint/2010/main" val="133629960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9D7698DD-8EC0-4667-91D1-750E9501F661}" type="slidenum">
              <a:rPr kumimoji="1" lang="ja-JP" altLang="en-US" smtClean="0"/>
              <a:t>1</a:t>
            </a:fld>
            <a:endParaRPr kumimoji="1" lang="ja-JP" altLang="en-US"/>
          </a:p>
        </p:txBody>
      </p:sp>
    </p:spTree>
    <p:extLst>
      <p:ext uri="{BB962C8B-B14F-4D97-AF65-F5344CB8AC3E}">
        <p14:creationId xmlns:p14="http://schemas.microsoft.com/office/powerpoint/2010/main" val="34647457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図をスマホの画像に変える</a:t>
            </a:r>
            <a:endParaRPr kumimoji="1" lang="ja-JP" altLang="en-US" dirty="0"/>
          </a:p>
        </p:txBody>
      </p:sp>
      <p:sp>
        <p:nvSpPr>
          <p:cNvPr id="4" name="スライド番号プレースホルダー 3"/>
          <p:cNvSpPr>
            <a:spLocks noGrp="1"/>
          </p:cNvSpPr>
          <p:nvPr>
            <p:ph type="sldNum" sz="quarter" idx="10"/>
          </p:nvPr>
        </p:nvSpPr>
        <p:spPr/>
        <p:txBody>
          <a:bodyPr/>
          <a:lstStyle/>
          <a:p>
            <a:fld id="{ABB6AF4A-3277-4421-BCF2-77F588D67C55}" type="slidenum">
              <a:rPr kumimoji="1" lang="ja-JP" altLang="en-US" smtClean="0"/>
              <a:pPr/>
              <a:t>31</a:t>
            </a:fld>
            <a:endParaRPr kumimoji="1" lang="ja-JP" altLang="en-US"/>
          </a:p>
        </p:txBody>
      </p:sp>
    </p:spTree>
    <p:extLst>
      <p:ext uri="{BB962C8B-B14F-4D97-AF65-F5344CB8AC3E}">
        <p14:creationId xmlns:p14="http://schemas.microsoft.com/office/powerpoint/2010/main" val="41752929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クリック率あがった資料</a:t>
            </a:r>
          </a:p>
          <a:p>
            <a:endParaRPr kumimoji="1" lang="ja-JP" altLang="en-US" dirty="0"/>
          </a:p>
        </p:txBody>
      </p:sp>
      <p:sp>
        <p:nvSpPr>
          <p:cNvPr id="4" name="スライド番号プレースホルダー 3"/>
          <p:cNvSpPr>
            <a:spLocks noGrp="1"/>
          </p:cNvSpPr>
          <p:nvPr>
            <p:ph type="sldNum" sz="quarter" idx="10"/>
          </p:nvPr>
        </p:nvSpPr>
        <p:spPr/>
        <p:txBody>
          <a:bodyPr/>
          <a:lstStyle/>
          <a:p>
            <a:fld id="{ABB6AF4A-3277-4421-BCF2-77F588D67C55}" type="slidenum">
              <a:rPr kumimoji="1" lang="ja-JP" altLang="en-US" smtClean="0"/>
              <a:pPr/>
              <a:t>34</a:t>
            </a:fld>
            <a:endParaRPr kumimoji="1" lang="ja-JP" altLang="en-US"/>
          </a:p>
        </p:txBody>
      </p:sp>
    </p:spTree>
    <p:extLst>
      <p:ext uri="{BB962C8B-B14F-4D97-AF65-F5344CB8AC3E}">
        <p14:creationId xmlns:p14="http://schemas.microsoft.com/office/powerpoint/2010/main" val="2811715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現状分析</a:t>
            </a:r>
            <a:endParaRPr kumimoji="1" lang="ja-JP" altLang="en-US" dirty="0"/>
          </a:p>
        </p:txBody>
      </p:sp>
      <p:sp>
        <p:nvSpPr>
          <p:cNvPr id="4" name="スライド番号プレースホルダー 3"/>
          <p:cNvSpPr>
            <a:spLocks noGrp="1"/>
          </p:cNvSpPr>
          <p:nvPr>
            <p:ph type="sldNum" sz="quarter" idx="10"/>
          </p:nvPr>
        </p:nvSpPr>
        <p:spPr/>
        <p:txBody>
          <a:bodyPr/>
          <a:lstStyle/>
          <a:p>
            <a:fld id="{ABB6AF4A-3277-4421-BCF2-77F588D67C55}" type="slidenum">
              <a:rPr kumimoji="1" lang="ja-JP" altLang="en-US" smtClean="0"/>
              <a:t>39</a:t>
            </a:fld>
            <a:endParaRPr kumimoji="1" lang="ja-JP" altLang="en-US"/>
          </a:p>
        </p:txBody>
      </p:sp>
    </p:spTree>
    <p:extLst>
      <p:ext uri="{BB962C8B-B14F-4D97-AF65-F5344CB8AC3E}">
        <p14:creationId xmlns:p14="http://schemas.microsoft.com/office/powerpoint/2010/main" val="7974628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ABB6AF4A-3277-4421-BCF2-77F588D67C55}" type="slidenum">
              <a:rPr kumimoji="1" lang="ja-JP" altLang="en-US" smtClean="0"/>
              <a:t>4</a:t>
            </a:fld>
            <a:endParaRPr kumimoji="1" lang="ja-JP" altLang="en-US"/>
          </a:p>
        </p:txBody>
      </p:sp>
    </p:spTree>
    <p:extLst>
      <p:ext uri="{BB962C8B-B14F-4D97-AF65-F5344CB8AC3E}">
        <p14:creationId xmlns:p14="http://schemas.microsoft.com/office/powerpoint/2010/main" val="2525455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インターネット広告の重要性が増している。</a:t>
            </a:r>
            <a:endParaRPr kumimoji="1" lang="ja-JP" altLang="en-US" dirty="0"/>
          </a:p>
        </p:txBody>
      </p:sp>
      <p:sp>
        <p:nvSpPr>
          <p:cNvPr id="4" name="スライド番号プレースホルダー 3"/>
          <p:cNvSpPr>
            <a:spLocks noGrp="1"/>
          </p:cNvSpPr>
          <p:nvPr>
            <p:ph type="sldNum" sz="quarter" idx="10"/>
          </p:nvPr>
        </p:nvSpPr>
        <p:spPr/>
        <p:txBody>
          <a:bodyPr/>
          <a:lstStyle/>
          <a:p>
            <a:fld id="{ABB6AF4A-3277-4421-BCF2-77F588D67C55}" type="slidenum">
              <a:rPr kumimoji="1" lang="ja-JP" altLang="en-US" smtClean="0"/>
              <a:t>9</a:t>
            </a:fld>
            <a:endParaRPr kumimoji="1" lang="ja-JP" altLang="en-US"/>
          </a:p>
        </p:txBody>
      </p:sp>
    </p:spTree>
    <p:extLst>
      <p:ext uri="{BB962C8B-B14F-4D97-AF65-F5344CB8AC3E}">
        <p14:creationId xmlns:p14="http://schemas.microsoft.com/office/powerpoint/2010/main" val="27240796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図をスマホの画像に変える</a:t>
            </a:r>
            <a:endParaRPr kumimoji="1" lang="ja-JP" altLang="en-US" dirty="0"/>
          </a:p>
        </p:txBody>
      </p:sp>
      <p:sp>
        <p:nvSpPr>
          <p:cNvPr id="4" name="スライド番号プレースホルダー 3"/>
          <p:cNvSpPr>
            <a:spLocks noGrp="1"/>
          </p:cNvSpPr>
          <p:nvPr>
            <p:ph type="sldNum" sz="quarter" idx="10"/>
          </p:nvPr>
        </p:nvSpPr>
        <p:spPr/>
        <p:txBody>
          <a:bodyPr/>
          <a:lstStyle/>
          <a:p>
            <a:fld id="{ABB6AF4A-3277-4421-BCF2-77F588D67C55}" type="slidenum">
              <a:rPr kumimoji="1" lang="ja-JP" altLang="en-US" smtClean="0"/>
              <a:t>14</a:t>
            </a:fld>
            <a:endParaRPr kumimoji="1" lang="ja-JP" altLang="en-US"/>
          </a:p>
        </p:txBody>
      </p:sp>
    </p:spTree>
    <p:extLst>
      <p:ext uri="{BB962C8B-B14F-4D97-AF65-F5344CB8AC3E}">
        <p14:creationId xmlns:p14="http://schemas.microsoft.com/office/powerpoint/2010/main" val="41752929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この問題を解決できないか？</a:t>
            </a:r>
            <a:endParaRPr kumimoji="1" lang="ja-JP" altLang="en-US" dirty="0"/>
          </a:p>
        </p:txBody>
      </p:sp>
      <p:sp>
        <p:nvSpPr>
          <p:cNvPr id="4" name="スライド番号プレースホルダー 3"/>
          <p:cNvSpPr>
            <a:spLocks noGrp="1"/>
          </p:cNvSpPr>
          <p:nvPr>
            <p:ph type="sldNum" sz="quarter" idx="10"/>
          </p:nvPr>
        </p:nvSpPr>
        <p:spPr/>
        <p:txBody>
          <a:bodyPr/>
          <a:lstStyle/>
          <a:p>
            <a:fld id="{ABB6AF4A-3277-4421-BCF2-77F588D67C55}" type="slidenum">
              <a:rPr kumimoji="1" lang="ja-JP" altLang="en-US" smtClean="0"/>
              <a:t>16</a:t>
            </a:fld>
            <a:endParaRPr kumimoji="1" lang="ja-JP" altLang="en-US"/>
          </a:p>
        </p:txBody>
      </p:sp>
    </p:spTree>
    <p:extLst>
      <p:ext uri="{BB962C8B-B14F-4D97-AF65-F5344CB8AC3E}">
        <p14:creationId xmlns:p14="http://schemas.microsoft.com/office/powerpoint/2010/main" val="21876029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ABB6AF4A-3277-4421-BCF2-77F588D67C55}" type="slidenum">
              <a:rPr kumimoji="1" lang="ja-JP" altLang="en-US" smtClean="0"/>
              <a:pPr/>
              <a:t>20</a:t>
            </a:fld>
            <a:endParaRPr kumimoji="1" lang="ja-JP" altLang="en-US"/>
          </a:p>
        </p:txBody>
      </p:sp>
    </p:spTree>
    <p:extLst>
      <p:ext uri="{BB962C8B-B14F-4D97-AF65-F5344CB8AC3E}">
        <p14:creationId xmlns:p14="http://schemas.microsoft.com/office/powerpoint/2010/main" val="36535800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現状分析</a:t>
            </a:r>
            <a:endParaRPr kumimoji="1" lang="ja-JP" altLang="en-US" dirty="0"/>
          </a:p>
        </p:txBody>
      </p:sp>
      <p:sp>
        <p:nvSpPr>
          <p:cNvPr id="4" name="スライド番号プレースホルダー 3"/>
          <p:cNvSpPr>
            <a:spLocks noGrp="1"/>
          </p:cNvSpPr>
          <p:nvPr>
            <p:ph type="sldNum" sz="quarter" idx="10"/>
          </p:nvPr>
        </p:nvSpPr>
        <p:spPr/>
        <p:txBody>
          <a:bodyPr/>
          <a:lstStyle/>
          <a:p>
            <a:fld id="{ABB6AF4A-3277-4421-BCF2-77F588D67C55}" type="slidenum">
              <a:rPr kumimoji="1" lang="ja-JP" altLang="en-US" smtClean="0"/>
              <a:t>22</a:t>
            </a:fld>
            <a:endParaRPr kumimoji="1" lang="ja-JP" altLang="en-US"/>
          </a:p>
        </p:txBody>
      </p:sp>
    </p:spTree>
    <p:extLst>
      <p:ext uri="{BB962C8B-B14F-4D97-AF65-F5344CB8AC3E}">
        <p14:creationId xmlns:p14="http://schemas.microsoft.com/office/powerpoint/2010/main" val="7974628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日本社会心理学会大会発表論文集</a:t>
            </a:r>
            <a:endParaRPr kumimoji="1" lang="ja-JP" altLang="en-US" dirty="0"/>
          </a:p>
        </p:txBody>
      </p:sp>
      <p:sp>
        <p:nvSpPr>
          <p:cNvPr id="4" name="スライド番号プレースホルダー 3"/>
          <p:cNvSpPr>
            <a:spLocks noGrp="1"/>
          </p:cNvSpPr>
          <p:nvPr>
            <p:ph type="sldNum" sz="quarter" idx="10"/>
          </p:nvPr>
        </p:nvSpPr>
        <p:spPr/>
        <p:txBody>
          <a:bodyPr/>
          <a:lstStyle/>
          <a:p>
            <a:fld id="{ABB6AF4A-3277-4421-BCF2-77F588D67C55}" type="slidenum">
              <a:rPr kumimoji="1" lang="ja-JP" altLang="en-US" smtClean="0"/>
              <a:t>25</a:t>
            </a:fld>
            <a:endParaRPr kumimoji="1" lang="ja-JP" altLang="en-US"/>
          </a:p>
        </p:txBody>
      </p:sp>
    </p:spTree>
    <p:extLst>
      <p:ext uri="{BB962C8B-B14F-4D97-AF65-F5344CB8AC3E}">
        <p14:creationId xmlns:p14="http://schemas.microsoft.com/office/powerpoint/2010/main" val="22081544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「介入性」が高くなると広告への態度は悪くなる。また、広告商品への態度やその広告が載っているサイト態度も悪くなる。（金＆池田　２００３）</a:t>
            </a:r>
            <a:endParaRPr kumimoji="1" lang="ja-JP" altLang="en-US" dirty="0"/>
          </a:p>
        </p:txBody>
      </p:sp>
      <p:sp>
        <p:nvSpPr>
          <p:cNvPr id="4" name="スライド番号プレースホルダー 3"/>
          <p:cNvSpPr>
            <a:spLocks noGrp="1"/>
          </p:cNvSpPr>
          <p:nvPr>
            <p:ph type="sldNum" sz="quarter" idx="10"/>
          </p:nvPr>
        </p:nvSpPr>
        <p:spPr/>
        <p:txBody>
          <a:bodyPr/>
          <a:lstStyle/>
          <a:p>
            <a:fld id="{ABB6AF4A-3277-4421-BCF2-77F588D67C55}" type="slidenum">
              <a:rPr kumimoji="1" lang="ja-JP" altLang="en-US" smtClean="0"/>
              <a:t>28</a:t>
            </a:fld>
            <a:endParaRPr kumimoji="1" lang="ja-JP" altLang="en-US"/>
          </a:p>
        </p:txBody>
      </p:sp>
    </p:spTree>
    <p:extLst>
      <p:ext uri="{BB962C8B-B14F-4D97-AF65-F5344CB8AC3E}">
        <p14:creationId xmlns:p14="http://schemas.microsoft.com/office/powerpoint/2010/main" val="35113401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A5651C9-3805-46A5-BD32-57ED8D4BA942}" type="datetime1">
              <a:rPr kumimoji="1" lang="ja-JP" altLang="en-US" smtClean="0"/>
              <a:t>2012/12/18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9A6FDD3-3E44-4751-ABCA-CC192DC5BFE5}" type="slidenum">
              <a:rPr kumimoji="1" lang="ja-JP" altLang="en-US" smtClean="0"/>
              <a:t>‹#›</a:t>
            </a:fld>
            <a:endParaRPr kumimoji="1" lang="ja-JP" altLang="en-US"/>
          </a:p>
        </p:txBody>
      </p:sp>
    </p:spTree>
    <p:extLst>
      <p:ext uri="{BB962C8B-B14F-4D97-AF65-F5344CB8AC3E}">
        <p14:creationId xmlns:p14="http://schemas.microsoft.com/office/powerpoint/2010/main" val="26987101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09359BF9-A951-4FDF-9F53-42840FAABA44}" type="datetime1">
              <a:rPr kumimoji="1" lang="ja-JP" altLang="en-US" smtClean="0"/>
              <a:t>2012/12/18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9A6FDD3-3E44-4751-ABCA-CC192DC5BFE5}" type="slidenum">
              <a:rPr kumimoji="1" lang="ja-JP" altLang="en-US" smtClean="0"/>
              <a:t>‹#›</a:t>
            </a:fld>
            <a:endParaRPr kumimoji="1" lang="ja-JP" altLang="en-US"/>
          </a:p>
        </p:txBody>
      </p:sp>
    </p:spTree>
    <p:extLst>
      <p:ext uri="{BB962C8B-B14F-4D97-AF65-F5344CB8AC3E}">
        <p14:creationId xmlns:p14="http://schemas.microsoft.com/office/powerpoint/2010/main" val="1321783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ECA83452-2D08-4D74-9BAA-F160D473E993}" type="datetime1">
              <a:rPr kumimoji="1" lang="ja-JP" altLang="en-US" smtClean="0"/>
              <a:t>2012/12/18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9A6FDD3-3E44-4751-ABCA-CC192DC5BFE5}" type="slidenum">
              <a:rPr kumimoji="1" lang="ja-JP" altLang="en-US" smtClean="0"/>
              <a:t>‹#›</a:t>
            </a:fld>
            <a:endParaRPr kumimoji="1" lang="ja-JP" altLang="en-US"/>
          </a:p>
        </p:txBody>
      </p:sp>
    </p:spTree>
    <p:extLst>
      <p:ext uri="{BB962C8B-B14F-4D97-AF65-F5344CB8AC3E}">
        <p14:creationId xmlns:p14="http://schemas.microsoft.com/office/powerpoint/2010/main" val="41650478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A456EAF2-0C98-4CAF-8BC5-C8E85BD77A4B}" type="datetime1">
              <a:rPr kumimoji="1" lang="ja-JP" altLang="en-US" smtClean="0"/>
              <a:t>2012/12/18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9A6FDD3-3E44-4751-ABCA-CC192DC5BFE5}" type="slidenum">
              <a:rPr kumimoji="1" lang="ja-JP" altLang="en-US" smtClean="0"/>
              <a:t>‹#›</a:t>
            </a:fld>
            <a:endParaRPr kumimoji="1" lang="ja-JP" altLang="en-US"/>
          </a:p>
        </p:txBody>
      </p:sp>
    </p:spTree>
    <p:extLst>
      <p:ext uri="{BB962C8B-B14F-4D97-AF65-F5344CB8AC3E}">
        <p14:creationId xmlns:p14="http://schemas.microsoft.com/office/powerpoint/2010/main" val="12401123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26E48110-1D4B-4827-B31B-09A4116C54E7}" type="datetime1">
              <a:rPr kumimoji="1" lang="ja-JP" altLang="en-US" smtClean="0"/>
              <a:t>2012/12/18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9A6FDD3-3E44-4751-ABCA-CC192DC5BFE5}" type="slidenum">
              <a:rPr kumimoji="1" lang="ja-JP" altLang="en-US" smtClean="0"/>
              <a:t>‹#›</a:t>
            </a:fld>
            <a:endParaRPr kumimoji="1" lang="ja-JP" altLang="en-US"/>
          </a:p>
        </p:txBody>
      </p:sp>
    </p:spTree>
    <p:extLst>
      <p:ext uri="{BB962C8B-B14F-4D97-AF65-F5344CB8AC3E}">
        <p14:creationId xmlns:p14="http://schemas.microsoft.com/office/powerpoint/2010/main" val="31020723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22ADF73B-B872-4385-A617-E70F0F23D505}" type="datetime1">
              <a:rPr kumimoji="1" lang="ja-JP" altLang="en-US" smtClean="0"/>
              <a:t>2012/12/18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9A6FDD3-3E44-4751-ABCA-CC192DC5BFE5}" type="slidenum">
              <a:rPr kumimoji="1" lang="ja-JP" altLang="en-US" smtClean="0"/>
              <a:t>‹#›</a:t>
            </a:fld>
            <a:endParaRPr kumimoji="1" lang="ja-JP" altLang="en-US"/>
          </a:p>
        </p:txBody>
      </p:sp>
    </p:spTree>
    <p:extLst>
      <p:ext uri="{BB962C8B-B14F-4D97-AF65-F5344CB8AC3E}">
        <p14:creationId xmlns:p14="http://schemas.microsoft.com/office/powerpoint/2010/main" val="27335929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A43FCE08-22BA-4F3F-8D84-51917F3ECA4D}" type="datetime1">
              <a:rPr kumimoji="1" lang="ja-JP" altLang="en-US" smtClean="0"/>
              <a:t>2012/12/18</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69A6FDD3-3E44-4751-ABCA-CC192DC5BFE5}" type="slidenum">
              <a:rPr kumimoji="1" lang="ja-JP" altLang="en-US" smtClean="0"/>
              <a:t>‹#›</a:t>
            </a:fld>
            <a:endParaRPr kumimoji="1" lang="ja-JP" altLang="en-US"/>
          </a:p>
        </p:txBody>
      </p:sp>
    </p:spTree>
    <p:extLst>
      <p:ext uri="{BB962C8B-B14F-4D97-AF65-F5344CB8AC3E}">
        <p14:creationId xmlns:p14="http://schemas.microsoft.com/office/powerpoint/2010/main" val="3213841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21A4EF0E-DBED-433A-99A0-808909D4EAA7}" type="datetime1">
              <a:rPr kumimoji="1" lang="ja-JP" altLang="en-US" smtClean="0"/>
              <a:t>2012/12/18</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69A6FDD3-3E44-4751-ABCA-CC192DC5BFE5}" type="slidenum">
              <a:rPr kumimoji="1" lang="ja-JP" altLang="en-US" smtClean="0"/>
              <a:t>‹#›</a:t>
            </a:fld>
            <a:endParaRPr kumimoji="1" lang="ja-JP" altLang="en-US"/>
          </a:p>
        </p:txBody>
      </p:sp>
    </p:spTree>
    <p:extLst>
      <p:ext uri="{BB962C8B-B14F-4D97-AF65-F5344CB8AC3E}">
        <p14:creationId xmlns:p14="http://schemas.microsoft.com/office/powerpoint/2010/main" val="36563168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E2013A2D-7C13-42CA-9BC3-FD08F755398E}" type="datetime1">
              <a:rPr kumimoji="1" lang="ja-JP" altLang="en-US" smtClean="0"/>
              <a:t>2012/12/18</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69A6FDD3-3E44-4751-ABCA-CC192DC5BFE5}" type="slidenum">
              <a:rPr kumimoji="1" lang="ja-JP" altLang="en-US" smtClean="0"/>
              <a:t>‹#›</a:t>
            </a:fld>
            <a:endParaRPr kumimoji="1" lang="ja-JP" altLang="en-US"/>
          </a:p>
        </p:txBody>
      </p:sp>
    </p:spTree>
    <p:extLst>
      <p:ext uri="{BB962C8B-B14F-4D97-AF65-F5344CB8AC3E}">
        <p14:creationId xmlns:p14="http://schemas.microsoft.com/office/powerpoint/2010/main" val="37013425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C97EAD6A-410D-4BB6-A134-8599EDB32597}" type="datetime1">
              <a:rPr kumimoji="1" lang="ja-JP" altLang="en-US" smtClean="0"/>
              <a:t>2012/12/18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9A6FDD3-3E44-4751-ABCA-CC192DC5BFE5}" type="slidenum">
              <a:rPr kumimoji="1" lang="ja-JP" altLang="en-US" smtClean="0"/>
              <a:t>‹#›</a:t>
            </a:fld>
            <a:endParaRPr kumimoji="1" lang="ja-JP" altLang="en-US"/>
          </a:p>
        </p:txBody>
      </p:sp>
    </p:spTree>
    <p:extLst>
      <p:ext uri="{BB962C8B-B14F-4D97-AF65-F5344CB8AC3E}">
        <p14:creationId xmlns:p14="http://schemas.microsoft.com/office/powerpoint/2010/main" val="42625316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AE542E9-360E-4F57-B86E-7A6E15937731}" type="datetime1">
              <a:rPr kumimoji="1" lang="ja-JP" altLang="en-US" smtClean="0"/>
              <a:t>2012/12/18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9A6FDD3-3E44-4751-ABCA-CC192DC5BFE5}" type="slidenum">
              <a:rPr kumimoji="1" lang="ja-JP" altLang="en-US" smtClean="0"/>
              <a:t>‹#›</a:t>
            </a:fld>
            <a:endParaRPr kumimoji="1" lang="ja-JP" altLang="en-US"/>
          </a:p>
        </p:txBody>
      </p:sp>
    </p:spTree>
    <p:extLst>
      <p:ext uri="{BB962C8B-B14F-4D97-AF65-F5344CB8AC3E}">
        <p14:creationId xmlns:p14="http://schemas.microsoft.com/office/powerpoint/2010/main" val="39723795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F66431-BEE7-4186-8C7A-9F0CE96E34DD}" type="datetime1">
              <a:rPr kumimoji="1" lang="ja-JP" altLang="en-US" smtClean="0"/>
              <a:t>2012/12/18</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A6FDD3-3E44-4751-ABCA-CC192DC5BFE5}" type="slidenum">
              <a:rPr kumimoji="1" lang="ja-JP" altLang="en-US" smtClean="0"/>
              <a:t>‹#›</a:t>
            </a:fld>
            <a:endParaRPr kumimoji="1" lang="ja-JP" altLang="en-US"/>
          </a:p>
        </p:txBody>
      </p:sp>
    </p:spTree>
    <p:extLst>
      <p:ext uri="{BB962C8B-B14F-4D97-AF65-F5344CB8AC3E}">
        <p14:creationId xmlns:p14="http://schemas.microsoft.com/office/powerpoint/2010/main" val="32139016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3" Type="http://schemas.openxmlformats.org/officeDocument/2006/relationships/hyperlink" Target="http://www.jiaa.org/" TargetMode="External"/><Relationship Id="rId2" Type="http://schemas.openxmlformats.org/officeDocument/2006/relationships/hyperlink" Target="http://www.dentsu.co.jp/" TargetMode="External"/><Relationship Id="rId1" Type="http://schemas.openxmlformats.org/officeDocument/2006/relationships/slideLayout" Target="../slideLayouts/slideLayout2.xml"/><Relationship Id="rId4" Type="http://schemas.openxmlformats.org/officeDocument/2006/relationships/hyperlink" Target="http://keitaiaf.jp/" TargetMode="Externa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サブタイトル 2"/>
          <p:cNvSpPr>
            <a:spLocks noGrp="1"/>
          </p:cNvSpPr>
          <p:nvPr>
            <p:ph type="subTitle" idx="1"/>
          </p:nvPr>
        </p:nvSpPr>
        <p:spPr>
          <a:xfrm>
            <a:off x="2527176" y="4797152"/>
            <a:ext cx="6616824" cy="1368152"/>
          </a:xfrm>
        </p:spPr>
        <p:txBody>
          <a:bodyPr>
            <a:normAutofit/>
          </a:bodyPr>
          <a:lstStyle/>
          <a:p>
            <a:r>
              <a:rPr lang="ja-JP" altLang="en-US" sz="3000" dirty="0" smtClean="0">
                <a:latin typeface="+mn-ea"/>
              </a:rPr>
              <a:t>拓殖大学　田嶋ゼミナール</a:t>
            </a:r>
            <a:r>
              <a:rPr lang="en-US" altLang="ja-JP" sz="3000" dirty="0" smtClean="0">
                <a:latin typeface="+mn-ea"/>
              </a:rPr>
              <a:t>B</a:t>
            </a:r>
            <a:r>
              <a:rPr lang="ja-JP" altLang="en-US" sz="3000" dirty="0" smtClean="0">
                <a:latin typeface="+mn-ea"/>
              </a:rPr>
              <a:t>班</a:t>
            </a:r>
            <a:endParaRPr kumimoji="1" lang="en-US" altLang="ja-JP" sz="3000" dirty="0" smtClean="0">
              <a:latin typeface="+mn-ea"/>
            </a:endParaRPr>
          </a:p>
          <a:p>
            <a:r>
              <a:rPr lang="ja-JP" altLang="en-US" dirty="0" smtClean="0">
                <a:latin typeface="+mn-ea"/>
              </a:rPr>
              <a:t>唐澤　</a:t>
            </a:r>
            <a:r>
              <a:rPr kumimoji="1" lang="ja-JP" altLang="en-US" dirty="0" smtClean="0">
                <a:latin typeface="+mn-ea"/>
              </a:rPr>
              <a:t>藤沼　</a:t>
            </a:r>
            <a:r>
              <a:rPr lang="ja-JP" altLang="en-US" dirty="0" smtClean="0">
                <a:latin typeface="+mn-ea"/>
              </a:rPr>
              <a:t>古川　</a:t>
            </a:r>
            <a:r>
              <a:rPr kumimoji="1" lang="ja-JP" altLang="en-US" dirty="0" smtClean="0">
                <a:latin typeface="+mn-ea"/>
              </a:rPr>
              <a:t>水上　</a:t>
            </a:r>
            <a:r>
              <a:rPr lang="ja-JP" altLang="en-US" dirty="0" smtClean="0">
                <a:latin typeface="+mn-ea"/>
              </a:rPr>
              <a:t>渡辺　</a:t>
            </a:r>
            <a:r>
              <a:rPr kumimoji="1" lang="ja-JP" altLang="en-US" dirty="0" smtClean="0">
                <a:latin typeface="+mn-ea"/>
              </a:rPr>
              <a:t>谷中</a:t>
            </a:r>
            <a:endParaRPr kumimoji="1" lang="en-US" altLang="ja-JP" dirty="0" smtClean="0">
              <a:latin typeface="+mn-ea"/>
            </a:endParaRPr>
          </a:p>
          <a:p>
            <a:endParaRPr kumimoji="1" lang="ja-JP" altLang="en-US" dirty="0">
              <a:latin typeface="+mn-ea"/>
            </a:endParaRPr>
          </a:p>
        </p:txBody>
      </p:sp>
      <p:sp>
        <p:nvSpPr>
          <p:cNvPr id="5" name="正方形/長方形 4"/>
          <p:cNvSpPr/>
          <p:nvPr/>
        </p:nvSpPr>
        <p:spPr>
          <a:xfrm>
            <a:off x="0" y="1340768"/>
            <a:ext cx="9144000" cy="21328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dirty="0">
                <a:solidFill>
                  <a:prstClr val="black"/>
                </a:solidFill>
                <a:latin typeface="HGP創英角ｺﾞｼｯｸUB" pitchFamily="50" charset="-128"/>
                <a:ea typeface="HGP創英角ｺﾞｼｯｸUB" pitchFamily="50" charset="-128"/>
                <a:cs typeface="+mj-cs"/>
              </a:rPr>
              <a:t>「フローティング広告」の介入性</a:t>
            </a:r>
            <a:r>
              <a:rPr lang="ja-JP" altLang="en-US" sz="3600" dirty="0" smtClean="0">
                <a:solidFill>
                  <a:prstClr val="black"/>
                </a:solidFill>
                <a:latin typeface="HGP創英角ｺﾞｼｯｸUB" pitchFamily="50" charset="-128"/>
                <a:ea typeface="HGP創英角ｺﾞｼｯｸUB" pitchFamily="50" charset="-128"/>
                <a:cs typeface="+mj-cs"/>
              </a:rPr>
              <a:t>が　　　　　　　　　　　　　　　　　　　　　　　　　　　　　　　　　　　　　　　広告態度に</a:t>
            </a:r>
            <a:r>
              <a:rPr lang="ja-JP" altLang="en-US" sz="3600" dirty="0">
                <a:solidFill>
                  <a:prstClr val="black"/>
                </a:solidFill>
                <a:latin typeface="HGP創英角ｺﾞｼｯｸUB" pitchFamily="50" charset="-128"/>
                <a:ea typeface="HGP創英角ｺﾞｼｯｸUB" pitchFamily="50" charset="-128"/>
                <a:cs typeface="+mj-cs"/>
              </a:rPr>
              <a:t>与える</a:t>
            </a:r>
            <a:r>
              <a:rPr lang="ja-JP" altLang="en-US" sz="3600" dirty="0" smtClean="0">
                <a:solidFill>
                  <a:prstClr val="black"/>
                </a:solidFill>
                <a:latin typeface="HGP創英角ｺﾞｼｯｸUB" pitchFamily="50" charset="-128"/>
                <a:ea typeface="HGP創英角ｺﾞｼｯｸUB" pitchFamily="50" charset="-128"/>
                <a:cs typeface="+mj-cs"/>
              </a:rPr>
              <a:t>影響　　</a:t>
            </a:r>
            <a:endParaRPr kumimoji="1" lang="ja-JP" altLang="en-US" dirty="0">
              <a:latin typeface="HGP創英角ｺﾞｼｯｸUB" pitchFamily="50" charset="-128"/>
              <a:ea typeface="HGP創英角ｺﾞｼｯｸUB" pitchFamily="50" charset="-128"/>
            </a:endParaRPr>
          </a:p>
        </p:txBody>
      </p:sp>
      <p:sp>
        <p:nvSpPr>
          <p:cNvPr id="2" name="スライド番号プレースホルダー 1"/>
          <p:cNvSpPr>
            <a:spLocks noGrp="1"/>
          </p:cNvSpPr>
          <p:nvPr>
            <p:ph type="sldNum" sz="quarter" idx="12"/>
          </p:nvPr>
        </p:nvSpPr>
        <p:spPr/>
        <p:txBody>
          <a:bodyPr/>
          <a:lstStyle/>
          <a:p>
            <a:fld id="{69A6FDD3-3E44-4751-ABCA-CC192DC5BFE5}" type="slidenum">
              <a:rPr kumimoji="1" lang="ja-JP" altLang="en-US" smtClean="0"/>
              <a:t>1</a:t>
            </a:fld>
            <a:endParaRPr kumimoji="1" lang="ja-JP" altLang="en-US" dirty="0"/>
          </a:p>
        </p:txBody>
      </p:sp>
    </p:spTree>
    <p:extLst>
      <p:ext uri="{BB962C8B-B14F-4D97-AF65-F5344CB8AC3E}">
        <p14:creationId xmlns:p14="http://schemas.microsoft.com/office/powerpoint/2010/main" val="30771051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69A6FDD3-3E44-4751-ABCA-CC192DC5BFE5}" type="slidenum">
              <a:rPr kumimoji="1" lang="ja-JP" altLang="en-US" smtClean="0"/>
              <a:t>10</a:t>
            </a:fld>
            <a:endParaRPr kumimoji="1" lang="ja-JP" altLang="en-US"/>
          </a:p>
        </p:txBody>
      </p:sp>
      <p:grpSp>
        <p:nvGrpSpPr>
          <p:cNvPr id="5" name="グループ化 4"/>
          <p:cNvGrpSpPr/>
          <p:nvPr/>
        </p:nvGrpSpPr>
        <p:grpSpPr>
          <a:xfrm>
            <a:off x="-10345" y="0"/>
            <a:ext cx="9144001" cy="1153007"/>
            <a:chOff x="-34750" y="0"/>
            <a:chExt cx="9178750" cy="1158135"/>
          </a:xfrm>
        </p:grpSpPr>
        <p:sp>
          <p:nvSpPr>
            <p:cNvPr id="6" name="正方形/長方形 5"/>
            <p:cNvSpPr/>
            <p:nvPr/>
          </p:nvSpPr>
          <p:spPr>
            <a:xfrm>
              <a:off x="-34750" y="6007"/>
              <a:ext cx="1759545" cy="1152128"/>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smtClean="0">
                  <a:solidFill>
                    <a:schemeClr val="tx1"/>
                  </a:solidFill>
                  <a:latin typeface="+mn-ea"/>
                </a:rPr>
                <a:t>現状分析</a:t>
              </a:r>
              <a:endParaRPr lang="en-US" altLang="ja-JP" sz="2000" dirty="0" smtClean="0">
                <a:solidFill>
                  <a:schemeClr val="tx1"/>
                </a:solidFill>
                <a:latin typeface="+mn-ea"/>
              </a:endParaRPr>
            </a:p>
          </p:txBody>
        </p:sp>
        <p:sp>
          <p:nvSpPr>
            <p:cNvPr id="7" name="タイトル 1"/>
            <p:cNvSpPr txBox="1">
              <a:spLocks/>
            </p:cNvSpPr>
            <p:nvPr/>
          </p:nvSpPr>
          <p:spPr>
            <a:xfrm>
              <a:off x="1691680" y="0"/>
              <a:ext cx="7452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fontScale="92500" lnSpcReduction="20000"/>
            </a:bodyPr>
            <a:lstStyle/>
            <a:p>
              <a:pPr lvl="0" algn="ctr">
                <a:spcBef>
                  <a:spcPct val="0"/>
                </a:spcBef>
              </a:pPr>
              <a:r>
                <a:rPr kumimoji="1" lang="ja-JP" altLang="en-US" sz="4400" b="0" i="0" u="none" strike="noStrike" kern="1200" cap="none" spc="0" normalizeH="0" baseline="0" noProof="0" dirty="0" smtClean="0">
                  <a:ln>
                    <a:noFill/>
                  </a:ln>
                  <a:solidFill>
                    <a:schemeClr val="bg1"/>
                  </a:solidFill>
                  <a:effectLst/>
                  <a:uLnTx/>
                  <a:uFillTx/>
                  <a:latin typeface="HGP創英角ｺﾞｼｯｸUB" pitchFamily="50" charset="-128"/>
                  <a:ea typeface="HGP創英角ｺﾞｼｯｸUB" pitchFamily="50" charset="-128"/>
                </a:rPr>
                <a:t>スマートフォンの</a:t>
              </a:r>
              <a:r>
                <a:rPr kumimoji="1" lang="en-US" altLang="ja-JP" sz="4400" b="0" i="0" u="none" strike="noStrike" kern="1200" cap="none" spc="0" normalizeH="0" baseline="0" noProof="0" dirty="0" smtClean="0">
                  <a:ln>
                    <a:noFill/>
                  </a:ln>
                  <a:solidFill>
                    <a:schemeClr val="bg1"/>
                  </a:solidFill>
                  <a:effectLst/>
                  <a:uLnTx/>
                  <a:uFillTx/>
                  <a:latin typeface="HGP創英角ｺﾞｼｯｸUB" pitchFamily="50" charset="-128"/>
                  <a:ea typeface="HGP創英角ｺﾞｼｯｸUB" pitchFamily="50" charset="-128"/>
                </a:rPr>
                <a:t>FT</a:t>
              </a:r>
              <a:r>
                <a:rPr kumimoji="1" lang="ja-JP" altLang="en-US" sz="4400" b="0" i="0" u="none" strike="noStrike" kern="1200" cap="none" spc="0" normalizeH="0" baseline="0" noProof="0" dirty="0" smtClean="0">
                  <a:ln>
                    <a:noFill/>
                  </a:ln>
                  <a:solidFill>
                    <a:schemeClr val="bg1"/>
                  </a:solidFill>
                  <a:effectLst/>
                  <a:uLnTx/>
                  <a:uFillTx/>
                  <a:latin typeface="HGP創英角ｺﾞｼｯｸUB" pitchFamily="50" charset="-128"/>
                  <a:ea typeface="HGP創英角ｺﾞｼｯｸUB" pitchFamily="50" charset="-128"/>
                </a:rPr>
                <a:t>広告に注目する理由</a:t>
              </a:r>
              <a:endParaRPr kumimoji="1" lang="ja-JP" altLang="en-US" sz="4400" b="0" i="0" u="none" strike="noStrike" kern="1200" cap="none" spc="0" normalizeH="0" baseline="0" noProof="0" dirty="0">
                <a:ln>
                  <a:noFill/>
                </a:ln>
                <a:solidFill>
                  <a:schemeClr val="bg1"/>
                </a:solidFill>
                <a:effectLst/>
                <a:uLnTx/>
                <a:uFillTx/>
                <a:latin typeface="HGP創英角ｺﾞｼｯｸUB" pitchFamily="50" charset="-128"/>
                <a:ea typeface="HGP創英角ｺﾞｼｯｸUB" pitchFamily="50" charset="-128"/>
              </a:endParaRPr>
            </a:p>
          </p:txBody>
        </p:sp>
      </p:grpSp>
      <p:sp>
        <p:nvSpPr>
          <p:cNvPr id="15" name="角丸四角形 14"/>
          <p:cNvSpPr/>
          <p:nvPr/>
        </p:nvSpPr>
        <p:spPr>
          <a:xfrm>
            <a:off x="322729" y="2649070"/>
            <a:ext cx="8579224" cy="184224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3200" dirty="0" smtClean="0">
                <a:solidFill>
                  <a:schemeClr val="tx1"/>
                </a:solidFill>
                <a:latin typeface="+mn-ea"/>
              </a:rPr>
              <a:t>1.</a:t>
            </a:r>
            <a:r>
              <a:rPr lang="ja-JP" altLang="en-US" sz="3200" dirty="0" smtClean="0">
                <a:solidFill>
                  <a:schemeClr val="tx1"/>
                </a:solidFill>
                <a:latin typeface="+mn-ea"/>
              </a:rPr>
              <a:t>インターネット広告</a:t>
            </a:r>
            <a:r>
              <a:rPr lang="ja-JP" altLang="en-US" sz="3200" dirty="0">
                <a:solidFill>
                  <a:schemeClr val="tx1"/>
                </a:solidFill>
                <a:latin typeface="+mn-ea"/>
              </a:rPr>
              <a:t>の重要性。</a:t>
            </a:r>
            <a:endParaRPr lang="en-US" altLang="ja-JP" sz="3200" dirty="0">
              <a:solidFill>
                <a:schemeClr val="tx1"/>
              </a:solidFill>
              <a:latin typeface="+mn-ea"/>
            </a:endParaRPr>
          </a:p>
          <a:p>
            <a:r>
              <a:rPr lang="en-US" altLang="ja-JP" sz="4800" dirty="0">
                <a:solidFill>
                  <a:schemeClr val="tx1"/>
                </a:solidFill>
                <a:latin typeface="HGP創英角ｺﾞｼｯｸUB" pitchFamily="50" charset="-128"/>
                <a:ea typeface="HGP創英角ｺﾞｼｯｸUB" pitchFamily="50" charset="-128"/>
              </a:rPr>
              <a:t>2</a:t>
            </a:r>
            <a:r>
              <a:rPr lang="en-US" altLang="ja-JP" sz="4800" dirty="0" smtClean="0">
                <a:solidFill>
                  <a:schemeClr val="tx1"/>
                </a:solidFill>
                <a:latin typeface="HGP創英角ｺﾞｼｯｸUB" pitchFamily="50" charset="-128"/>
                <a:ea typeface="HGP創英角ｺﾞｼｯｸUB" pitchFamily="50" charset="-128"/>
              </a:rPr>
              <a:t>.</a:t>
            </a:r>
            <a:r>
              <a:rPr lang="ja-JP" altLang="en-US" sz="4800" dirty="0" smtClean="0">
                <a:solidFill>
                  <a:schemeClr val="tx1"/>
                </a:solidFill>
                <a:latin typeface="HGP創英角ｺﾞｼｯｸUB" pitchFamily="50" charset="-128"/>
                <a:ea typeface="HGP創英角ｺﾞｼｯｸUB" pitchFamily="50" charset="-128"/>
              </a:rPr>
              <a:t>スマートフォン</a:t>
            </a:r>
            <a:r>
              <a:rPr lang="ja-JP" altLang="en-US" sz="4800" dirty="0">
                <a:solidFill>
                  <a:schemeClr val="tx1"/>
                </a:solidFill>
                <a:latin typeface="HGP創英角ｺﾞｼｯｸUB" pitchFamily="50" charset="-128"/>
                <a:ea typeface="HGP創英角ｺﾞｼｯｸUB" pitchFamily="50" charset="-128"/>
              </a:rPr>
              <a:t>の普及</a:t>
            </a:r>
            <a:r>
              <a:rPr lang="ja-JP" altLang="en-US" sz="4800" dirty="0" smtClean="0">
                <a:solidFill>
                  <a:schemeClr val="tx1"/>
                </a:solidFill>
                <a:latin typeface="HGP創英角ｺﾞｼｯｸUB" pitchFamily="50" charset="-128"/>
                <a:ea typeface="HGP創英角ｺﾞｼｯｸUB" pitchFamily="50" charset="-128"/>
              </a:rPr>
              <a:t>。</a:t>
            </a:r>
            <a:endParaRPr lang="en-US" altLang="ja-JP" sz="4800" dirty="0" smtClean="0">
              <a:solidFill>
                <a:schemeClr val="tx1"/>
              </a:solidFill>
              <a:latin typeface="HGP創英角ｺﾞｼｯｸUB" pitchFamily="50" charset="-128"/>
              <a:ea typeface="HGP創英角ｺﾞｼｯｸUB" pitchFamily="50" charset="-128"/>
            </a:endParaRPr>
          </a:p>
          <a:p>
            <a:r>
              <a:rPr lang="en-US" altLang="ja-JP" sz="3200" dirty="0">
                <a:solidFill>
                  <a:schemeClr val="tx1"/>
                </a:solidFill>
                <a:latin typeface="+mn-ea"/>
              </a:rPr>
              <a:t>3</a:t>
            </a:r>
            <a:r>
              <a:rPr lang="en-US" altLang="ja-JP" sz="3200" dirty="0" smtClean="0">
                <a:solidFill>
                  <a:schemeClr val="tx1"/>
                </a:solidFill>
                <a:latin typeface="+mn-ea"/>
              </a:rPr>
              <a:t>.</a:t>
            </a:r>
            <a:r>
              <a:rPr lang="ja-JP" altLang="en-US" sz="3200" dirty="0">
                <a:solidFill>
                  <a:schemeClr val="tx1"/>
                </a:solidFill>
                <a:latin typeface="+mn-ea"/>
              </a:rPr>
              <a:t>一般的な</a:t>
            </a:r>
            <a:r>
              <a:rPr lang="en-US" altLang="ja-JP" sz="3200" dirty="0">
                <a:solidFill>
                  <a:schemeClr val="tx1"/>
                </a:solidFill>
                <a:latin typeface="+mn-ea"/>
              </a:rPr>
              <a:t>WEB</a:t>
            </a:r>
            <a:r>
              <a:rPr lang="ja-JP" altLang="en-US" sz="3200" dirty="0">
                <a:solidFill>
                  <a:schemeClr val="tx1"/>
                </a:solidFill>
                <a:latin typeface="+mn-ea"/>
              </a:rPr>
              <a:t>広告の効果が薄れてきている。</a:t>
            </a:r>
            <a:endParaRPr lang="en-US" altLang="ja-JP" sz="3200" dirty="0">
              <a:solidFill>
                <a:schemeClr val="tx1"/>
              </a:solidFill>
              <a:latin typeface="+mn-ea"/>
            </a:endParaRPr>
          </a:p>
        </p:txBody>
      </p:sp>
    </p:spTree>
    <p:extLst>
      <p:ext uri="{BB962C8B-B14F-4D97-AF65-F5344CB8AC3E}">
        <p14:creationId xmlns:p14="http://schemas.microsoft.com/office/powerpoint/2010/main" val="3071655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5">
                                            <p:txEl>
                                              <p:pRg st="1" end="1"/>
                                            </p:txEl>
                                          </p:spTgt>
                                        </p:tgtEl>
                                        <p:attrNameLst>
                                          <p:attrName>style.visibility</p:attrName>
                                        </p:attrNameLst>
                                      </p:cBhvr>
                                      <p:to>
                                        <p:strVal val="visible"/>
                                      </p:to>
                                    </p:set>
                                    <p:animEffect transition="in" filter="fade">
                                      <p:cBhvr>
                                        <p:cTn id="7" dur="1000"/>
                                        <p:tgtEl>
                                          <p:spTgt spid="15">
                                            <p:txEl>
                                              <p:pRg st="1" end="1"/>
                                            </p:txEl>
                                          </p:spTgt>
                                        </p:tgtEl>
                                      </p:cBhvr>
                                    </p:animEffect>
                                    <p:anim calcmode="lin" valueType="num">
                                      <p:cBhvr>
                                        <p:cTn id="8" dur="1000" fill="hold"/>
                                        <p:tgtEl>
                                          <p:spTgt spid="15">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15">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2420888"/>
            <a:ext cx="3343947" cy="3240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47864" y="2269368"/>
            <a:ext cx="2322061" cy="3871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80111" y="2291072"/>
            <a:ext cx="3335337" cy="3335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7" name="グループ化 6"/>
          <p:cNvGrpSpPr/>
          <p:nvPr/>
        </p:nvGrpSpPr>
        <p:grpSpPr>
          <a:xfrm>
            <a:off x="-10345" y="0"/>
            <a:ext cx="9144001" cy="1153007"/>
            <a:chOff x="-34750" y="0"/>
            <a:chExt cx="9178750" cy="1158135"/>
          </a:xfrm>
        </p:grpSpPr>
        <p:sp>
          <p:nvSpPr>
            <p:cNvPr id="8" name="正方形/長方形 7"/>
            <p:cNvSpPr/>
            <p:nvPr/>
          </p:nvSpPr>
          <p:spPr>
            <a:xfrm>
              <a:off x="-34750" y="6007"/>
              <a:ext cx="1759545" cy="1152128"/>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smtClean="0">
                  <a:solidFill>
                    <a:schemeClr val="tx1"/>
                  </a:solidFill>
                  <a:latin typeface="+mn-ea"/>
                </a:rPr>
                <a:t>現状分析</a:t>
              </a:r>
              <a:endParaRPr lang="en-US" altLang="ja-JP" sz="2000" dirty="0" smtClean="0">
                <a:solidFill>
                  <a:schemeClr val="tx1"/>
                </a:solidFill>
                <a:latin typeface="+mn-ea"/>
              </a:endParaRPr>
            </a:p>
          </p:txBody>
        </p:sp>
        <p:sp>
          <p:nvSpPr>
            <p:cNvPr id="9" name="タイトル 1"/>
            <p:cNvSpPr txBox="1">
              <a:spLocks/>
            </p:cNvSpPr>
            <p:nvPr/>
          </p:nvSpPr>
          <p:spPr>
            <a:xfrm>
              <a:off x="1691680" y="0"/>
              <a:ext cx="7452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p>
              <a:pPr lvl="0" algn="ctr">
                <a:spcBef>
                  <a:spcPct val="0"/>
                </a:spcBef>
              </a:pPr>
              <a:r>
                <a:rPr lang="ja-JP" altLang="en-US" sz="4400" dirty="0" smtClean="0">
                  <a:solidFill>
                    <a:schemeClr val="bg1"/>
                  </a:solidFill>
                  <a:latin typeface="HGP創英角ｺﾞｼｯｸUB" pitchFamily="50" charset="-128"/>
                  <a:ea typeface="HGP創英角ｺﾞｼｯｸUB" pitchFamily="50" charset="-128"/>
                </a:rPr>
                <a:t>スマートフォンの</a:t>
              </a:r>
              <a:r>
                <a:rPr lang="ja-JP" altLang="en-US" sz="4400" dirty="0">
                  <a:solidFill>
                    <a:schemeClr val="bg1"/>
                  </a:solidFill>
                  <a:latin typeface="HGP創英角ｺﾞｼｯｸUB" pitchFamily="50" charset="-128"/>
                  <a:ea typeface="HGP創英角ｺﾞｼｯｸUB" pitchFamily="50" charset="-128"/>
                </a:rPr>
                <a:t>普及</a:t>
              </a:r>
              <a:endParaRPr kumimoji="1" lang="ja-JP" altLang="en-US" sz="4400" b="0" i="0" u="none" strike="noStrike" kern="1200" cap="none" spc="0" normalizeH="0" baseline="0" noProof="0" dirty="0">
                <a:ln>
                  <a:noFill/>
                </a:ln>
                <a:solidFill>
                  <a:schemeClr val="bg1"/>
                </a:solidFill>
                <a:effectLst/>
                <a:uLnTx/>
                <a:uFillTx/>
                <a:latin typeface="HGP創英角ｺﾞｼｯｸUB" pitchFamily="50" charset="-128"/>
                <a:ea typeface="HGP創英角ｺﾞｼｯｸUB" pitchFamily="50" charset="-128"/>
              </a:endParaRPr>
            </a:p>
          </p:txBody>
        </p:sp>
      </p:grpSp>
      <p:sp>
        <p:nvSpPr>
          <p:cNvPr id="2" name="スライド番号プレースホルダー 1"/>
          <p:cNvSpPr>
            <a:spLocks noGrp="1"/>
          </p:cNvSpPr>
          <p:nvPr>
            <p:ph type="sldNum" sz="quarter" idx="12"/>
          </p:nvPr>
        </p:nvSpPr>
        <p:spPr/>
        <p:txBody>
          <a:bodyPr/>
          <a:lstStyle/>
          <a:p>
            <a:fld id="{69A6FDD3-3E44-4751-ABCA-CC192DC5BFE5}" type="slidenum">
              <a:rPr kumimoji="1" lang="ja-JP" altLang="en-US" smtClean="0"/>
              <a:t>11</a:t>
            </a:fld>
            <a:endParaRPr kumimoji="1" lang="ja-JP" altLang="en-US"/>
          </a:p>
        </p:txBody>
      </p:sp>
    </p:spTree>
    <p:extLst>
      <p:ext uri="{BB962C8B-B14F-4D97-AF65-F5344CB8AC3E}">
        <p14:creationId xmlns:p14="http://schemas.microsoft.com/office/powerpoint/2010/main" val="5247718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154" y="1336675"/>
            <a:ext cx="5004918" cy="4602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テキスト ボックス 3"/>
          <p:cNvSpPr txBox="1"/>
          <p:nvPr/>
        </p:nvSpPr>
        <p:spPr>
          <a:xfrm>
            <a:off x="1728192" y="5947523"/>
            <a:ext cx="2304256" cy="307777"/>
          </a:xfrm>
          <a:prstGeom prst="rect">
            <a:avLst/>
          </a:prstGeom>
          <a:noFill/>
        </p:spPr>
        <p:txBody>
          <a:bodyPr wrap="square" rtlCol="0">
            <a:spAutoFit/>
          </a:bodyPr>
          <a:lstStyle/>
          <a:p>
            <a:pPr algn="ctr"/>
            <a:r>
              <a:rPr lang="en-US" altLang="zh-TW" sz="1400" dirty="0"/>
              <a:t>MM</a:t>
            </a:r>
            <a:r>
              <a:rPr lang="zh-TW" altLang="en-US" sz="1400" dirty="0"/>
              <a:t>総研</a:t>
            </a:r>
            <a:r>
              <a:rPr lang="en-US" altLang="zh-TW" sz="1400" dirty="0"/>
              <a:t>12</a:t>
            </a:r>
            <a:r>
              <a:rPr lang="zh-TW" altLang="en-US" sz="1400" dirty="0"/>
              <a:t>年</a:t>
            </a:r>
            <a:r>
              <a:rPr lang="en-US" altLang="zh-TW" sz="1400" dirty="0"/>
              <a:t>3</a:t>
            </a:r>
            <a:r>
              <a:rPr lang="zh-TW" altLang="en-US" sz="1400" dirty="0"/>
              <a:t>月予測</a:t>
            </a:r>
          </a:p>
        </p:txBody>
      </p:sp>
      <p:grpSp>
        <p:nvGrpSpPr>
          <p:cNvPr id="7" name="グループ化 6"/>
          <p:cNvGrpSpPr/>
          <p:nvPr/>
        </p:nvGrpSpPr>
        <p:grpSpPr>
          <a:xfrm>
            <a:off x="0" y="0"/>
            <a:ext cx="9144000" cy="1196752"/>
            <a:chOff x="0" y="0"/>
            <a:chExt cx="9144000" cy="1196752"/>
          </a:xfrm>
        </p:grpSpPr>
        <p:sp>
          <p:nvSpPr>
            <p:cNvPr id="5" name="正方形/長方形 4"/>
            <p:cNvSpPr/>
            <p:nvPr/>
          </p:nvSpPr>
          <p:spPr>
            <a:xfrm>
              <a:off x="0" y="0"/>
              <a:ext cx="9144000" cy="1196752"/>
            </a:xfrm>
            <a:prstGeom prst="rect">
              <a:avLst/>
            </a:prstGeom>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r>
                <a:rPr kumimoji="1" lang="ja-JP" altLang="en-US" sz="4400" dirty="0" smtClean="0">
                  <a:latin typeface="HGP創英角ｺﾞｼｯｸUB" pitchFamily="50" charset="-128"/>
                  <a:ea typeface="HGP創英角ｺﾞｼｯｸUB" pitchFamily="50" charset="-128"/>
                </a:rPr>
                <a:t>　　　　　スマートフォンの普及</a:t>
              </a:r>
              <a:endParaRPr kumimoji="1" lang="ja-JP" altLang="en-US" sz="4400" dirty="0">
                <a:latin typeface="HGP創英角ｺﾞｼｯｸUB" pitchFamily="50" charset="-128"/>
                <a:ea typeface="HGP創英角ｺﾞｼｯｸUB" pitchFamily="50" charset="-128"/>
              </a:endParaRPr>
            </a:p>
          </p:txBody>
        </p:sp>
        <p:sp>
          <p:nvSpPr>
            <p:cNvPr id="6" name="正方形/長方形 5"/>
            <p:cNvSpPr/>
            <p:nvPr/>
          </p:nvSpPr>
          <p:spPr>
            <a:xfrm>
              <a:off x="0" y="0"/>
              <a:ext cx="1728192" cy="1196752"/>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b="1" dirty="0" smtClean="0">
                  <a:solidFill>
                    <a:schemeClr val="tx1"/>
                  </a:solidFill>
                  <a:latin typeface="+mn-ea"/>
                </a:rPr>
                <a:t>現状分析</a:t>
              </a:r>
              <a:endParaRPr kumimoji="1" lang="ja-JP" altLang="en-US" sz="2000" b="1" dirty="0">
                <a:solidFill>
                  <a:schemeClr val="tx1"/>
                </a:solidFill>
                <a:latin typeface="+mn-ea"/>
              </a:endParaRPr>
            </a:p>
          </p:txBody>
        </p:sp>
      </p:grpSp>
      <p:sp>
        <p:nvSpPr>
          <p:cNvPr id="2" name="テキスト ボックス 1"/>
          <p:cNvSpPr txBox="1"/>
          <p:nvPr/>
        </p:nvSpPr>
        <p:spPr>
          <a:xfrm>
            <a:off x="5436096" y="2446911"/>
            <a:ext cx="3600400" cy="2308324"/>
          </a:xfrm>
          <a:prstGeom prst="rect">
            <a:avLst/>
          </a:prstGeom>
          <a:solidFill>
            <a:schemeClr val="tx2">
              <a:lumMod val="20000"/>
              <a:lumOff val="80000"/>
            </a:schemeClr>
          </a:solidFill>
        </p:spPr>
        <p:txBody>
          <a:bodyPr wrap="square" rtlCol="0">
            <a:spAutoFit/>
          </a:bodyPr>
          <a:lstStyle/>
          <a:p>
            <a:r>
              <a:rPr kumimoji="1" lang="ja-JP" altLang="en-US" sz="3600" dirty="0" smtClean="0">
                <a:latin typeface="+mn-ea"/>
              </a:rPr>
              <a:t>今後スマートフォンの利用者は確実に増加していくと考える。</a:t>
            </a:r>
            <a:endParaRPr kumimoji="1" lang="ja-JP" altLang="en-US" sz="3600" dirty="0">
              <a:latin typeface="+mn-ea"/>
            </a:endParaRPr>
          </a:p>
        </p:txBody>
      </p:sp>
      <p:sp>
        <p:nvSpPr>
          <p:cNvPr id="3" name="スライド番号プレースホルダー 2"/>
          <p:cNvSpPr>
            <a:spLocks noGrp="1"/>
          </p:cNvSpPr>
          <p:nvPr>
            <p:ph type="sldNum" sz="quarter" idx="12"/>
          </p:nvPr>
        </p:nvSpPr>
        <p:spPr/>
        <p:txBody>
          <a:bodyPr/>
          <a:lstStyle/>
          <a:p>
            <a:fld id="{69A6FDD3-3E44-4751-ABCA-CC192DC5BFE5}" type="slidenum">
              <a:rPr kumimoji="1" lang="ja-JP" altLang="en-US" smtClean="0"/>
              <a:t>12</a:t>
            </a:fld>
            <a:endParaRPr kumimoji="1" lang="ja-JP" altLang="en-US"/>
          </a:p>
        </p:txBody>
      </p:sp>
    </p:spTree>
    <p:extLst>
      <p:ext uri="{BB962C8B-B14F-4D97-AF65-F5344CB8AC3E}">
        <p14:creationId xmlns:p14="http://schemas.microsoft.com/office/powerpoint/2010/main" val="1264592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69A6FDD3-3E44-4751-ABCA-CC192DC5BFE5}" type="slidenum">
              <a:rPr kumimoji="1" lang="ja-JP" altLang="en-US" smtClean="0"/>
              <a:t>13</a:t>
            </a:fld>
            <a:endParaRPr kumimoji="1" lang="ja-JP" altLang="en-US"/>
          </a:p>
        </p:txBody>
      </p:sp>
      <p:grpSp>
        <p:nvGrpSpPr>
          <p:cNvPr id="5" name="グループ化 4"/>
          <p:cNvGrpSpPr/>
          <p:nvPr/>
        </p:nvGrpSpPr>
        <p:grpSpPr>
          <a:xfrm>
            <a:off x="-10345" y="0"/>
            <a:ext cx="9144001" cy="1153007"/>
            <a:chOff x="-34750" y="0"/>
            <a:chExt cx="9178750" cy="1158135"/>
          </a:xfrm>
        </p:grpSpPr>
        <p:sp>
          <p:nvSpPr>
            <p:cNvPr id="6" name="正方形/長方形 5"/>
            <p:cNvSpPr/>
            <p:nvPr/>
          </p:nvSpPr>
          <p:spPr>
            <a:xfrm>
              <a:off x="-34750" y="6007"/>
              <a:ext cx="1759545" cy="1152128"/>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smtClean="0">
                  <a:solidFill>
                    <a:schemeClr val="tx1"/>
                  </a:solidFill>
                  <a:latin typeface="+mn-ea"/>
                </a:rPr>
                <a:t>現状分析</a:t>
              </a:r>
              <a:endParaRPr lang="en-US" altLang="ja-JP" sz="2000" dirty="0" smtClean="0">
                <a:solidFill>
                  <a:schemeClr val="tx1"/>
                </a:solidFill>
                <a:latin typeface="+mn-ea"/>
              </a:endParaRPr>
            </a:p>
          </p:txBody>
        </p:sp>
        <p:sp>
          <p:nvSpPr>
            <p:cNvPr id="7" name="タイトル 1"/>
            <p:cNvSpPr txBox="1">
              <a:spLocks/>
            </p:cNvSpPr>
            <p:nvPr/>
          </p:nvSpPr>
          <p:spPr>
            <a:xfrm>
              <a:off x="1691680" y="0"/>
              <a:ext cx="7452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fontScale="92500" lnSpcReduction="20000"/>
            </a:bodyPr>
            <a:lstStyle/>
            <a:p>
              <a:pPr lvl="0" algn="ctr">
                <a:spcBef>
                  <a:spcPct val="0"/>
                </a:spcBef>
              </a:pPr>
              <a:r>
                <a:rPr kumimoji="1" lang="ja-JP" altLang="en-US" sz="4400" b="0" i="0" u="none" strike="noStrike" kern="1200" cap="none" spc="0" normalizeH="0" baseline="0" noProof="0" dirty="0" smtClean="0">
                  <a:ln>
                    <a:noFill/>
                  </a:ln>
                  <a:solidFill>
                    <a:schemeClr val="bg1"/>
                  </a:solidFill>
                  <a:effectLst/>
                  <a:uLnTx/>
                  <a:uFillTx/>
                  <a:latin typeface="HGP創英角ｺﾞｼｯｸUB" pitchFamily="50" charset="-128"/>
                  <a:ea typeface="HGP創英角ｺﾞｼｯｸUB" pitchFamily="50" charset="-128"/>
                </a:rPr>
                <a:t>スマートフォンの</a:t>
              </a:r>
              <a:r>
                <a:rPr kumimoji="1" lang="en-US" altLang="ja-JP" sz="4400" b="0" i="0" u="none" strike="noStrike" kern="1200" cap="none" spc="0" normalizeH="0" baseline="0" noProof="0" dirty="0" smtClean="0">
                  <a:ln>
                    <a:noFill/>
                  </a:ln>
                  <a:solidFill>
                    <a:schemeClr val="bg1"/>
                  </a:solidFill>
                  <a:effectLst/>
                  <a:uLnTx/>
                  <a:uFillTx/>
                  <a:latin typeface="HGP創英角ｺﾞｼｯｸUB" pitchFamily="50" charset="-128"/>
                  <a:ea typeface="HGP創英角ｺﾞｼｯｸUB" pitchFamily="50" charset="-128"/>
                </a:rPr>
                <a:t>FT</a:t>
              </a:r>
              <a:r>
                <a:rPr kumimoji="1" lang="ja-JP" altLang="en-US" sz="4400" b="0" i="0" u="none" strike="noStrike" kern="1200" cap="none" spc="0" normalizeH="0" baseline="0" noProof="0" dirty="0" smtClean="0">
                  <a:ln>
                    <a:noFill/>
                  </a:ln>
                  <a:solidFill>
                    <a:schemeClr val="bg1"/>
                  </a:solidFill>
                  <a:effectLst/>
                  <a:uLnTx/>
                  <a:uFillTx/>
                  <a:latin typeface="HGP創英角ｺﾞｼｯｸUB" pitchFamily="50" charset="-128"/>
                  <a:ea typeface="HGP創英角ｺﾞｼｯｸUB" pitchFamily="50" charset="-128"/>
                </a:rPr>
                <a:t>広告に注目</a:t>
              </a:r>
              <a:r>
                <a:rPr lang="ja-JP" altLang="en-US" sz="4400" dirty="0">
                  <a:solidFill>
                    <a:schemeClr val="bg1"/>
                  </a:solidFill>
                  <a:latin typeface="HGP創英角ｺﾞｼｯｸUB" pitchFamily="50" charset="-128"/>
                  <a:ea typeface="HGP創英角ｺﾞｼｯｸUB" pitchFamily="50" charset="-128"/>
                </a:rPr>
                <a:t>する</a:t>
              </a:r>
              <a:r>
                <a:rPr kumimoji="1" lang="ja-JP" altLang="en-US" sz="4400" b="0" i="0" u="none" strike="noStrike" kern="1200" cap="none" spc="0" normalizeH="0" baseline="0" noProof="0" dirty="0" smtClean="0">
                  <a:ln>
                    <a:noFill/>
                  </a:ln>
                  <a:solidFill>
                    <a:schemeClr val="bg1"/>
                  </a:solidFill>
                  <a:effectLst/>
                  <a:uLnTx/>
                  <a:uFillTx/>
                  <a:latin typeface="HGP創英角ｺﾞｼｯｸUB" pitchFamily="50" charset="-128"/>
                  <a:ea typeface="HGP創英角ｺﾞｼｯｸUB" pitchFamily="50" charset="-128"/>
                </a:rPr>
                <a:t>理由</a:t>
              </a:r>
              <a:endParaRPr kumimoji="1" lang="ja-JP" altLang="en-US" sz="4400" b="0" i="0" u="none" strike="noStrike" kern="1200" cap="none" spc="0" normalizeH="0" baseline="0" noProof="0" dirty="0">
                <a:ln>
                  <a:noFill/>
                </a:ln>
                <a:solidFill>
                  <a:schemeClr val="bg1"/>
                </a:solidFill>
                <a:effectLst/>
                <a:uLnTx/>
                <a:uFillTx/>
                <a:latin typeface="HGP創英角ｺﾞｼｯｸUB" pitchFamily="50" charset="-128"/>
                <a:ea typeface="HGP創英角ｺﾞｼｯｸUB" pitchFamily="50" charset="-128"/>
              </a:endParaRPr>
            </a:p>
          </p:txBody>
        </p:sp>
      </p:grpSp>
      <p:sp>
        <p:nvSpPr>
          <p:cNvPr id="15" name="角丸四角形 14"/>
          <p:cNvSpPr/>
          <p:nvPr/>
        </p:nvSpPr>
        <p:spPr>
          <a:xfrm>
            <a:off x="322729" y="2312894"/>
            <a:ext cx="8579224" cy="255494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3200" dirty="0" smtClean="0">
                <a:solidFill>
                  <a:schemeClr val="tx1"/>
                </a:solidFill>
                <a:latin typeface="+mn-ea"/>
              </a:rPr>
              <a:t>1.</a:t>
            </a:r>
            <a:r>
              <a:rPr lang="ja-JP" altLang="en-US" sz="3200" dirty="0" smtClean="0">
                <a:solidFill>
                  <a:schemeClr val="tx1"/>
                </a:solidFill>
                <a:latin typeface="+mn-ea"/>
              </a:rPr>
              <a:t>インターネット広告</a:t>
            </a:r>
            <a:r>
              <a:rPr lang="ja-JP" altLang="en-US" sz="3200" dirty="0">
                <a:solidFill>
                  <a:schemeClr val="tx1"/>
                </a:solidFill>
                <a:latin typeface="+mn-ea"/>
              </a:rPr>
              <a:t>の重要性。</a:t>
            </a:r>
            <a:endParaRPr lang="en-US" altLang="ja-JP" sz="3200" dirty="0">
              <a:solidFill>
                <a:schemeClr val="tx1"/>
              </a:solidFill>
              <a:latin typeface="+mn-ea"/>
            </a:endParaRPr>
          </a:p>
          <a:p>
            <a:r>
              <a:rPr lang="en-US" altLang="ja-JP" sz="3200" dirty="0">
                <a:solidFill>
                  <a:schemeClr val="tx1"/>
                </a:solidFill>
                <a:latin typeface="+mn-ea"/>
              </a:rPr>
              <a:t>2</a:t>
            </a:r>
            <a:r>
              <a:rPr lang="en-US" altLang="ja-JP" sz="3200" dirty="0" smtClean="0">
                <a:solidFill>
                  <a:schemeClr val="tx1"/>
                </a:solidFill>
                <a:latin typeface="+mn-ea"/>
              </a:rPr>
              <a:t>.</a:t>
            </a:r>
            <a:r>
              <a:rPr lang="ja-JP" altLang="en-US" sz="3200" dirty="0" smtClean="0">
                <a:solidFill>
                  <a:schemeClr val="tx1"/>
                </a:solidFill>
                <a:latin typeface="+mn-ea"/>
              </a:rPr>
              <a:t>スマートフォン</a:t>
            </a:r>
            <a:r>
              <a:rPr lang="ja-JP" altLang="en-US" sz="3200" dirty="0">
                <a:solidFill>
                  <a:schemeClr val="tx1"/>
                </a:solidFill>
                <a:latin typeface="+mn-ea"/>
              </a:rPr>
              <a:t>の普及</a:t>
            </a:r>
            <a:r>
              <a:rPr lang="ja-JP" altLang="en-US" sz="3200" dirty="0" smtClean="0">
                <a:solidFill>
                  <a:schemeClr val="tx1"/>
                </a:solidFill>
                <a:latin typeface="+mn-ea"/>
              </a:rPr>
              <a:t>。</a:t>
            </a:r>
            <a:endParaRPr lang="en-US" altLang="ja-JP" sz="3200" dirty="0" smtClean="0">
              <a:solidFill>
                <a:schemeClr val="tx1"/>
              </a:solidFill>
              <a:latin typeface="+mn-ea"/>
            </a:endParaRPr>
          </a:p>
          <a:p>
            <a:r>
              <a:rPr lang="en-US" altLang="ja-JP" sz="4800" dirty="0">
                <a:solidFill>
                  <a:schemeClr val="tx1"/>
                </a:solidFill>
                <a:latin typeface="HGP創英角ｺﾞｼｯｸUB" pitchFamily="50" charset="-128"/>
                <a:ea typeface="HGP創英角ｺﾞｼｯｸUB" pitchFamily="50" charset="-128"/>
              </a:rPr>
              <a:t>3</a:t>
            </a:r>
            <a:r>
              <a:rPr lang="en-US" altLang="ja-JP" sz="4800" dirty="0" smtClean="0">
                <a:solidFill>
                  <a:schemeClr val="tx1"/>
                </a:solidFill>
                <a:latin typeface="HGP創英角ｺﾞｼｯｸUB" pitchFamily="50" charset="-128"/>
                <a:ea typeface="HGP創英角ｺﾞｼｯｸUB" pitchFamily="50" charset="-128"/>
              </a:rPr>
              <a:t>.</a:t>
            </a:r>
            <a:r>
              <a:rPr lang="ja-JP" altLang="en-US" sz="4800" dirty="0">
                <a:solidFill>
                  <a:schemeClr val="tx1"/>
                </a:solidFill>
                <a:latin typeface="HGP創英角ｺﾞｼｯｸUB" pitchFamily="50" charset="-128"/>
                <a:ea typeface="HGP創英角ｺﾞｼｯｸUB" pitchFamily="50" charset="-128"/>
              </a:rPr>
              <a:t>一般的な</a:t>
            </a:r>
            <a:r>
              <a:rPr lang="en-US" altLang="ja-JP" sz="4800" dirty="0">
                <a:solidFill>
                  <a:schemeClr val="tx1"/>
                </a:solidFill>
                <a:latin typeface="HGP創英角ｺﾞｼｯｸUB" pitchFamily="50" charset="-128"/>
                <a:ea typeface="HGP創英角ｺﾞｼｯｸUB" pitchFamily="50" charset="-128"/>
              </a:rPr>
              <a:t>WEB</a:t>
            </a:r>
            <a:r>
              <a:rPr lang="ja-JP" altLang="en-US" sz="4800" dirty="0">
                <a:solidFill>
                  <a:schemeClr val="tx1"/>
                </a:solidFill>
                <a:latin typeface="HGP創英角ｺﾞｼｯｸUB" pitchFamily="50" charset="-128"/>
                <a:ea typeface="HGP創英角ｺﾞｼｯｸUB" pitchFamily="50" charset="-128"/>
              </a:rPr>
              <a:t>広告の効果が薄れてきている。</a:t>
            </a:r>
            <a:endParaRPr lang="en-US" altLang="ja-JP" sz="4800" dirty="0">
              <a:solidFill>
                <a:schemeClr val="tx1"/>
              </a:solidFill>
              <a:latin typeface="HGP創英角ｺﾞｼｯｸUB" pitchFamily="50" charset="-128"/>
              <a:ea typeface="HGP創英角ｺﾞｼｯｸUB" pitchFamily="50" charset="-128"/>
            </a:endParaRPr>
          </a:p>
        </p:txBody>
      </p:sp>
    </p:spTree>
    <p:extLst>
      <p:ext uri="{BB962C8B-B14F-4D97-AF65-F5344CB8AC3E}">
        <p14:creationId xmlns:p14="http://schemas.microsoft.com/office/powerpoint/2010/main" val="1791348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5">
                                            <p:txEl>
                                              <p:pRg st="2" end="2"/>
                                            </p:txEl>
                                          </p:spTgt>
                                        </p:tgtEl>
                                        <p:attrNameLst>
                                          <p:attrName>style.visibility</p:attrName>
                                        </p:attrNameLst>
                                      </p:cBhvr>
                                      <p:to>
                                        <p:strVal val="visible"/>
                                      </p:to>
                                    </p:set>
                                    <p:animEffect transition="in" filter="fade">
                                      <p:cBhvr>
                                        <p:cTn id="7" dur="1000"/>
                                        <p:tgtEl>
                                          <p:spTgt spid="15">
                                            <p:txEl>
                                              <p:pRg st="2" end="2"/>
                                            </p:txEl>
                                          </p:spTgt>
                                        </p:tgtEl>
                                      </p:cBhvr>
                                    </p:animEffect>
                                    <p:anim calcmode="lin" valueType="num">
                                      <p:cBhvr>
                                        <p:cTn id="8" dur="1000" fill="hold"/>
                                        <p:tgtEl>
                                          <p:spTgt spid="15">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1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850106"/>
          </a:xfrm>
        </p:spPr>
        <p:txBody>
          <a:bodyPr>
            <a:normAutofit/>
          </a:bodyPr>
          <a:lstStyle/>
          <a:p>
            <a:endParaRPr kumimoji="1" lang="ja-JP" altLang="en-US" dirty="0"/>
          </a:p>
        </p:txBody>
      </p:sp>
      <p:sp>
        <p:nvSpPr>
          <p:cNvPr id="3" name="コンテンツ プレースホルダー 2"/>
          <p:cNvSpPr>
            <a:spLocks noGrp="1"/>
          </p:cNvSpPr>
          <p:nvPr>
            <p:ph idx="1"/>
          </p:nvPr>
        </p:nvSpPr>
        <p:spPr>
          <a:xfrm>
            <a:off x="457200" y="1600201"/>
            <a:ext cx="8229600" cy="1468760"/>
          </a:xfrm>
          <a:ln w="28575">
            <a:solidFill>
              <a:schemeClr val="tx1"/>
            </a:solidFill>
          </a:ln>
        </p:spPr>
        <p:txBody>
          <a:bodyPr>
            <a:normAutofit lnSpcReduction="10000"/>
          </a:bodyPr>
          <a:lstStyle/>
          <a:p>
            <a:pPr marL="0" indent="0">
              <a:buNone/>
            </a:pPr>
            <a:r>
              <a:rPr lang="ja-JP" altLang="en-US" dirty="0">
                <a:latin typeface="+mn-ea"/>
              </a:rPr>
              <a:t>従来</a:t>
            </a:r>
            <a:r>
              <a:rPr lang="ja-JP" altLang="en-US" dirty="0" smtClean="0">
                <a:effectLst/>
                <a:latin typeface="+mn-ea"/>
              </a:rPr>
              <a:t>の</a:t>
            </a:r>
            <a:r>
              <a:rPr lang="ja-JP" altLang="en-US" dirty="0">
                <a:latin typeface="+mn-ea"/>
              </a:rPr>
              <a:t>インターネット</a:t>
            </a:r>
            <a:r>
              <a:rPr lang="ja-JP" altLang="en-US" dirty="0" smtClean="0">
                <a:effectLst/>
                <a:latin typeface="+mn-ea"/>
              </a:rPr>
              <a:t>広告は追尾せず、ページ内のコンテンツの一部としてレイアウトされ決められた位置に表示される。</a:t>
            </a:r>
            <a:endParaRPr lang="en-US" altLang="ja-JP" dirty="0" smtClean="0">
              <a:effectLst/>
              <a:latin typeface="+mn-ea"/>
            </a:endParaRPr>
          </a:p>
          <a:p>
            <a:pPr marL="0" indent="0">
              <a:buNone/>
            </a:pPr>
            <a:endParaRPr lang="en-US" altLang="ja-JP" dirty="0" smtClean="0">
              <a:effectLst/>
            </a:endParaRPr>
          </a:p>
        </p:txBody>
      </p:sp>
      <p:sp>
        <p:nvSpPr>
          <p:cNvPr id="12" name="テキスト ボックス 11"/>
          <p:cNvSpPr txBox="1"/>
          <p:nvPr/>
        </p:nvSpPr>
        <p:spPr>
          <a:xfrm>
            <a:off x="4534272" y="4015423"/>
            <a:ext cx="3699022" cy="1200329"/>
          </a:xfrm>
          <a:prstGeom prst="rect">
            <a:avLst/>
          </a:prstGeom>
          <a:solidFill>
            <a:schemeClr val="tx2">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kumimoji="1" lang="ja-JP" altLang="en-US" sz="3600" b="1" dirty="0" smtClean="0">
                <a:latin typeface="+mn-ea"/>
              </a:rPr>
              <a:t>このような広告を</a:t>
            </a:r>
            <a:endParaRPr kumimoji="1" lang="en-US" altLang="ja-JP" sz="3600" b="1" dirty="0" smtClean="0">
              <a:latin typeface="+mn-ea"/>
            </a:endParaRPr>
          </a:p>
          <a:p>
            <a:r>
              <a:rPr kumimoji="1" lang="ja-JP" altLang="en-US" sz="3600" b="1" dirty="0" smtClean="0">
                <a:solidFill>
                  <a:srgbClr val="FF0000"/>
                </a:solidFill>
                <a:latin typeface="HGP創英角ｺﾞｼｯｸUB" pitchFamily="50" charset="-128"/>
                <a:ea typeface="HGP創英角ｺﾞｼｯｸUB" pitchFamily="50" charset="-128"/>
              </a:rPr>
              <a:t>バナー広告</a:t>
            </a:r>
            <a:r>
              <a:rPr kumimoji="1" lang="ja-JP" altLang="en-US" sz="3600" b="1" dirty="0" smtClean="0">
                <a:latin typeface="+mn-ea"/>
              </a:rPr>
              <a:t>という。</a:t>
            </a:r>
            <a:endParaRPr kumimoji="1" lang="ja-JP" altLang="en-US" sz="3600" b="1" dirty="0">
              <a:latin typeface="+mn-ea"/>
            </a:endParaRPr>
          </a:p>
        </p:txBody>
      </p:sp>
      <p:grpSp>
        <p:nvGrpSpPr>
          <p:cNvPr id="9" name="グループ化 8"/>
          <p:cNvGrpSpPr/>
          <p:nvPr/>
        </p:nvGrpSpPr>
        <p:grpSpPr>
          <a:xfrm>
            <a:off x="1" y="0"/>
            <a:ext cx="9144000" cy="1158135"/>
            <a:chOff x="-34750" y="0"/>
            <a:chExt cx="9178750" cy="1158135"/>
          </a:xfrm>
        </p:grpSpPr>
        <p:sp>
          <p:nvSpPr>
            <p:cNvPr id="10" name="正方形/長方形 9"/>
            <p:cNvSpPr/>
            <p:nvPr/>
          </p:nvSpPr>
          <p:spPr>
            <a:xfrm>
              <a:off x="-34750" y="6007"/>
              <a:ext cx="1759545" cy="1152128"/>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smtClean="0">
                  <a:solidFill>
                    <a:schemeClr val="tx1"/>
                  </a:solidFill>
                  <a:latin typeface="+mn-ea"/>
                </a:rPr>
                <a:t>現状分析</a:t>
              </a:r>
              <a:endParaRPr lang="en-US" altLang="ja-JP" sz="2000" dirty="0" smtClean="0">
                <a:solidFill>
                  <a:schemeClr val="tx1"/>
                </a:solidFill>
                <a:latin typeface="+mn-ea"/>
              </a:endParaRPr>
            </a:p>
          </p:txBody>
        </p:sp>
        <p:sp>
          <p:nvSpPr>
            <p:cNvPr id="13" name="タイトル 1"/>
            <p:cNvSpPr txBox="1">
              <a:spLocks/>
            </p:cNvSpPr>
            <p:nvPr/>
          </p:nvSpPr>
          <p:spPr>
            <a:xfrm>
              <a:off x="1691680" y="0"/>
              <a:ext cx="7452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p>
              <a:pPr lvl="0" algn="ctr">
                <a:spcBef>
                  <a:spcPct val="0"/>
                </a:spcBef>
              </a:pPr>
              <a:r>
                <a:rPr lang="ja-JP" altLang="en-US" sz="4400" dirty="0" smtClean="0">
                  <a:solidFill>
                    <a:schemeClr val="bg1"/>
                  </a:solidFill>
                  <a:latin typeface="HGP創英角ｺﾞｼｯｸUB" pitchFamily="50" charset="-128"/>
                  <a:ea typeface="HGP創英角ｺﾞｼｯｸUB" pitchFamily="50" charset="-128"/>
                </a:rPr>
                <a:t>従来の</a:t>
              </a:r>
              <a:r>
                <a:rPr lang="ja-JP" altLang="en-US" sz="4400" dirty="0">
                  <a:solidFill>
                    <a:schemeClr val="bg1"/>
                  </a:solidFill>
                  <a:latin typeface="HGP創英角ｺﾞｼｯｸUB" pitchFamily="50" charset="-128"/>
                  <a:ea typeface="HGP創英角ｺﾞｼｯｸUB" pitchFamily="50" charset="-128"/>
                </a:rPr>
                <a:t>インターネット</a:t>
              </a:r>
              <a:r>
                <a:rPr lang="ja-JP" altLang="en-US" sz="4400" dirty="0" smtClean="0">
                  <a:solidFill>
                    <a:schemeClr val="bg1"/>
                  </a:solidFill>
                  <a:latin typeface="HGP創英角ｺﾞｼｯｸUB" pitchFamily="50" charset="-128"/>
                  <a:ea typeface="HGP創英角ｺﾞｼｯｸUB" pitchFamily="50" charset="-128"/>
                </a:rPr>
                <a:t>広告</a:t>
              </a:r>
              <a:endParaRPr kumimoji="1" lang="ja-JP" altLang="en-US" sz="4400" b="0" i="0" u="none" strike="noStrike" kern="1200" cap="none" spc="0" normalizeH="0" baseline="0" noProof="0" dirty="0">
                <a:ln>
                  <a:noFill/>
                </a:ln>
                <a:solidFill>
                  <a:schemeClr val="bg1"/>
                </a:solidFill>
                <a:effectLst/>
                <a:uLnTx/>
                <a:uFillTx/>
                <a:latin typeface="HGP創英角ｺﾞｼｯｸUB" pitchFamily="50" charset="-128"/>
                <a:ea typeface="HGP創英角ｺﾞｼｯｸUB" pitchFamily="50" charset="-128"/>
              </a:endParaRPr>
            </a:p>
          </p:txBody>
        </p:sp>
      </p:grpSp>
      <p:pic>
        <p:nvPicPr>
          <p:cNvPr id="1026" name="Picture 2" descr="クリックすると新しいウィンドウで開きます"/>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52283" y="3227294"/>
            <a:ext cx="1990164" cy="3496235"/>
          </a:xfrm>
          <a:prstGeom prst="rect">
            <a:avLst/>
          </a:prstGeom>
          <a:noFill/>
          <a:extLst>
            <a:ext uri="{909E8E84-426E-40DD-AFC4-6F175D3DCCD1}">
              <a14:hiddenFill xmlns:a14="http://schemas.microsoft.com/office/drawing/2010/main">
                <a:solidFill>
                  <a:srgbClr val="FFFFFF"/>
                </a:solidFill>
              </a14:hiddenFill>
            </a:ext>
          </a:extLst>
        </p:spPr>
      </p:pic>
      <p:sp>
        <p:nvSpPr>
          <p:cNvPr id="5" name="円/楕円 4"/>
          <p:cNvSpPr/>
          <p:nvPr/>
        </p:nvSpPr>
        <p:spPr>
          <a:xfrm>
            <a:off x="1290918" y="4262717"/>
            <a:ext cx="2353235" cy="59167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スライド番号プレースホルダー 3"/>
          <p:cNvSpPr>
            <a:spLocks noGrp="1"/>
          </p:cNvSpPr>
          <p:nvPr>
            <p:ph type="sldNum" sz="quarter" idx="12"/>
          </p:nvPr>
        </p:nvSpPr>
        <p:spPr/>
        <p:txBody>
          <a:bodyPr/>
          <a:lstStyle/>
          <a:p>
            <a:fld id="{69A6FDD3-3E44-4751-ABCA-CC192DC5BFE5}" type="slidenum">
              <a:rPr kumimoji="1" lang="ja-JP" altLang="en-US" smtClean="0"/>
              <a:t>14</a:t>
            </a:fld>
            <a:endParaRPr kumimoji="1" lang="ja-JP" altLang="en-US"/>
          </a:p>
        </p:txBody>
      </p:sp>
    </p:spTree>
    <p:extLst>
      <p:ext uri="{BB962C8B-B14F-4D97-AF65-F5344CB8AC3E}">
        <p14:creationId xmlns:p14="http://schemas.microsoft.com/office/powerpoint/2010/main" val="2991496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634082"/>
          </a:xfrm>
        </p:spPr>
        <p:txBody>
          <a:bodyPr>
            <a:normAutofit fontScale="90000"/>
          </a:bodyPr>
          <a:lstStyle/>
          <a:p>
            <a:endParaRPr kumimoji="1" lang="ja-JP" altLang="en-US" dirty="0"/>
          </a:p>
        </p:txBody>
      </p:sp>
      <p:sp>
        <p:nvSpPr>
          <p:cNvPr id="3" name="コンテンツ プレースホルダー 2"/>
          <p:cNvSpPr>
            <a:spLocks noGrp="1"/>
          </p:cNvSpPr>
          <p:nvPr>
            <p:ph idx="1"/>
          </p:nvPr>
        </p:nvSpPr>
        <p:spPr>
          <a:xfrm>
            <a:off x="467544" y="5301208"/>
            <a:ext cx="8229600" cy="1184995"/>
          </a:xfrm>
          <a:solidFill>
            <a:schemeClr val="tx2">
              <a:lumMod val="20000"/>
              <a:lumOff val="80000"/>
            </a:schemeClr>
          </a:solidFill>
        </p:spPr>
        <p:txBody>
          <a:bodyPr>
            <a:normAutofit/>
          </a:bodyPr>
          <a:lstStyle/>
          <a:p>
            <a:pPr marL="0" indent="0">
              <a:buNone/>
            </a:pPr>
            <a:r>
              <a:rPr lang="ja-JP" altLang="en-US" dirty="0" smtClean="0">
                <a:latin typeface="+mn-ea"/>
              </a:rPr>
              <a:t>一般的なインターネット広告である「バナー広告」の</a:t>
            </a:r>
            <a:r>
              <a:rPr lang="ja-JP" altLang="en-US" dirty="0">
                <a:latin typeface="+mn-ea"/>
              </a:rPr>
              <a:t>クリック率は初期よりも低下している。</a:t>
            </a:r>
          </a:p>
          <a:p>
            <a:endParaRPr kumimoji="1" lang="ja-JP" altLang="en-US" dirty="0"/>
          </a:p>
        </p:txBody>
      </p:sp>
      <p:pic>
        <p:nvPicPr>
          <p:cNvPr id="5123" name="Picture 3" descr="C:\Documents and Settings\a01149\デスクトップ\nidanme-14-01_click-ritu-pc.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2060848"/>
            <a:ext cx="5400600" cy="2736304"/>
          </a:xfrm>
          <a:prstGeom prst="rect">
            <a:avLst/>
          </a:prstGeom>
          <a:noFill/>
          <a:extLst>
            <a:ext uri="{909E8E84-426E-40DD-AFC4-6F175D3DCCD1}">
              <a14:hiddenFill xmlns:a14="http://schemas.microsoft.com/office/drawing/2010/main">
                <a:solidFill>
                  <a:srgbClr val="FFFFFF"/>
                </a:solidFill>
              </a14:hiddenFill>
            </a:ext>
          </a:extLst>
        </p:spPr>
      </p:pic>
      <p:sp>
        <p:nvSpPr>
          <p:cNvPr id="4" name="テキスト ボックス 3"/>
          <p:cNvSpPr txBox="1"/>
          <p:nvPr/>
        </p:nvSpPr>
        <p:spPr>
          <a:xfrm>
            <a:off x="3275856" y="1657943"/>
            <a:ext cx="2880320" cy="369332"/>
          </a:xfrm>
          <a:prstGeom prst="rect">
            <a:avLst/>
          </a:prstGeom>
          <a:noFill/>
        </p:spPr>
        <p:txBody>
          <a:bodyPr wrap="square" rtlCol="0">
            <a:spAutoFit/>
          </a:bodyPr>
          <a:lstStyle/>
          <a:p>
            <a:pPr algn="ctr"/>
            <a:r>
              <a:rPr lang="ja-JP" altLang="en-US" b="1" dirty="0"/>
              <a:t>バナー広告のクリック率</a:t>
            </a:r>
            <a:endParaRPr kumimoji="1" lang="ja-JP" altLang="en-US" b="1" dirty="0"/>
          </a:p>
        </p:txBody>
      </p:sp>
      <p:sp>
        <p:nvSpPr>
          <p:cNvPr id="6" name="テキスト ボックス 5"/>
          <p:cNvSpPr txBox="1"/>
          <p:nvPr/>
        </p:nvSpPr>
        <p:spPr>
          <a:xfrm>
            <a:off x="4860032" y="4797152"/>
            <a:ext cx="2232248" cy="646331"/>
          </a:xfrm>
          <a:prstGeom prst="rect">
            <a:avLst/>
          </a:prstGeom>
          <a:noFill/>
        </p:spPr>
        <p:txBody>
          <a:bodyPr wrap="square" rtlCol="0">
            <a:spAutoFit/>
          </a:bodyPr>
          <a:lstStyle/>
          <a:p>
            <a:r>
              <a:rPr kumimoji="1" lang="en-US" altLang="ja-JP" dirty="0" err="1" smtClean="0">
                <a:latin typeface="+mn-ea"/>
              </a:rPr>
              <a:t>KEiTAi</a:t>
            </a:r>
            <a:r>
              <a:rPr kumimoji="1" lang="en-US" altLang="ja-JP" dirty="0" smtClean="0">
                <a:latin typeface="+mn-ea"/>
              </a:rPr>
              <a:t>  </a:t>
            </a:r>
            <a:r>
              <a:rPr kumimoji="1" lang="en-US" altLang="ja-JP" dirty="0" err="1" smtClean="0">
                <a:latin typeface="+mn-ea"/>
              </a:rPr>
              <a:t>AFFiLiATE</a:t>
            </a:r>
            <a:r>
              <a:rPr kumimoji="1" lang="ja-JP" altLang="en-US" dirty="0" smtClean="0">
                <a:latin typeface="+mn-ea"/>
              </a:rPr>
              <a:t>調べ</a:t>
            </a:r>
            <a:endParaRPr kumimoji="1" lang="ja-JP" altLang="en-US" dirty="0">
              <a:latin typeface="+mn-ea"/>
            </a:endParaRPr>
          </a:p>
        </p:txBody>
      </p:sp>
      <p:grpSp>
        <p:nvGrpSpPr>
          <p:cNvPr id="8" name="グループ化 7"/>
          <p:cNvGrpSpPr/>
          <p:nvPr/>
        </p:nvGrpSpPr>
        <p:grpSpPr>
          <a:xfrm>
            <a:off x="-10345" y="0"/>
            <a:ext cx="9144001" cy="1153007"/>
            <a:chOff x="-34750" y="0"/>
            <a:chExt cx="9178750" cy="1158135"/>
          </a:xfrm>
        </p:grpSpPr>
        <p:sp>
          <p:nvSpPr>
            <p:cNvPr id="9" name="正方形/長方形 8"/>
            <p:cNvSpPr/>
            <p:nvPr/>
          </p:nvSpPr>
          <p:spPr>
            <a:xfrm>
              <a:off x="-34750" y="6007"/>
              <a:ext cx="1759545" cy="1152128"/>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smtClean="0">
                  <a:solidFill>
                    <a:schemeClr val="tx1"/>
                  </a:solidFill>
                  <a:latin typeface="+mn-ea"/>
                </a:rPr>
                <a:t>現状分析</a:t>
              </a:r>
              <a:endParaRPr lang="en-US" altLang="ja-JP" sz="2000" dirty="0" smtClean="0">
                <a:solidFill>
                  <a:schemeClr val="tx1"/>
                </a:solidFill>
                <a:latin typeface="+mn-ea"/>
              </a:endParaRPr>
            </a:p>
          </p:txBody>
        </p:sp>
        <p:sp>
          <p:nvSpPr>
            <p:cNvPr id="10" name="タイトル 1"/>
            <p:cNvSpPr txBox="1">
              <a:spLocks/>
            </p:cNvSpPr>
            <p:nvPr/>
          </p:nvSpPr>
          <p:spPr>
            <a:xfrm>
              <a:off x="1691680" y="0"/>
              <a:ext cx="7452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p>
              <a:pPr lvl="0" algn="ctr">
                <a:spcBef>
                  <a:spcPct val="0"/>
                </a:spcBef>
              </a:pPr>
              <a:r>
                <a:rPr lang="ja-JP" altLang="en-US" sz="4400" dirty="0" smtClean="0">
                  <a:solidFill>
                    <a:schemeClr val="bg1"/>
                  </a:solidFill>
                  <a:latin typeface="HGP創英角ｺﾞｼｯｸUB" pitchFamily="50" charset="-128"/>
                  <a:ea typeface="HGP創英角ｺﾞｼｯｸUB" pitchFamily="50" charset="-128"/>
                </a:rPr>
                <a:t>バナー広告の問題点</a:t>
              </a:r>
              <a:endParaRPr kumimoji="1" lang="ja-JP" altLang="en-US" sz="4400" b="0" i="0" u="none" strike="noStrike" kern="1200" cap="none" spc="0" normalizeH="0" baseline="0" noProof="0" dirty="0">
                <a:ln>
                  <a:noFill/>
                </a:ln>
                <a:solidFill>
                  <a:schemeClr val="bg1"/>
                </a:solidFill>
                <a:effectLst/>
                <a:uLnTx/>
                <a:uFillTx/>
                <a:latin typeface="HGP創英角ｺﾞｼｯｸUB" pitchFamily="50" charset="-128"/>
                <a:ea typeface="HGP創英角ｺﾞｼｯｸUB" pitchFamily="50" charset="-128"/>
              </a:endParaRPr>
            </a:p>
          </p:txBody>
        </p:sp>
      </p:grpSp>
      <p:sp>
        <p:nvSpPr>
          <p:cNvPr id="5" name="スライド番号プレースホルダー 4"/>
          <p:cNvSpPr>
            <a:spLocks noGrp="1"/>
          </p:cNvSpPr>
          <p:nvPr>
            <p:ph type="sldNum" sz="quarter" idx="12"/>
          </p:nvPr>
        </p:nvSpPr>
        <p:spPr/>
        <p:txBody>
          <a:bodyPr/>
          <a:lstStyle/>
          <a:p>
            <a:fld id="{69A6FDD3-3E44-4751-ABCA-CC192DC5BFE5}" type="slidenum">
              <a:rPr kumimoji="1" lang="ja-JP" altLang="en-US" smtClean="0"/>
              <a:t>15</a:t>
            </a:fld>
            <a:endParaRPr kumimoji="1" lang="ja-JP" altLang="en-US"/>
          </a:p>
        </p:txBody>
      </p:sp>
    </p:spTree>
    <p:extLst>
      <p:ext uri="{BB962C8B-B14F-4D97-AF65-F5344CB8AC3E}">
        <p14:creationId xmlns:p14="http://schemas.microsoft.com/office/powerpoint/2010/main" val="93543341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6632"/>
            <a:ext cx="8229600" cy="792088"/>
          </a:xfrm>
        </p:spPr>
        <p:txBody>
          <a:bodyPr/>
          <a:lstStyle/>
          <a:p>
            <a:endParaRPr kumimoji="1" lang="ja-JP" altLang="en-US" dirty="0"/>
          </a:p>
        </p:txBody>
      </p:sp>
      <p:sp>
        <p:nvSpPr>
          <p:cNvPr id="3" name="コンテンツ プレースホルダー 2"/>
          <p:cNvSpPr>
            <a:spLocks noGrp="1"/>
          </p:cNvSpPr>
          <p:nvPr>
            <p:ph sz="half" idx="1"/>
          </p:nvPr>
        </p:nvSpPr>
        <p:spPr/>
        <p:txBody>
          <a:bodyPr>
            <a:normAutofit lnSpcReduction="10000"/>
          </a:bodyPr>
          <a:lstStyle/>
          <a:p>
            <a:endParaRPr lang="en-US" altLang="ja-JP" dirty="0"/>
          </a:p>
          <a:p>
            <a:endParaRPr lang="en-US" altLang="ja-JP" dirty="0" smtClean="0"/>
          </a:p>
          <a:p>
            <a:pPr marL="0" indent="0">
              <a:buNone/>
            </a:pPr>
            <a:endParaRPr lang="en-US" altLang="ja-JP" dirty="0" smtClean="0"/>
          </a:p>
        </p:txBody>
      </p:sp>
      <p:sp>
        <p:nvSpPr>
          <p:cNvPr id="14" name="コンテンツ プレースホルダー 13"/>
          <p:cNvSpPr>
            <a:spLocks noGrp="1"/>
          </p:cNvSpPr>
          <p:nvPr>
            <p:ph sz="half" idx="2"/>
          </p:nvPr>
        </p:nvSpPr>
        <p:spPr>
          <a:xfrm>
            <a:off x="4587643" y="1268760"/>
            <a:ext cx="4038600" cy="2012442"/>
          </a:xfrm>
        </p:spPr>
        <p:txBody>
          <a:bodyPr>
            <a:normAutofit lnSpcReduction="10000"/>
          </a:bodyPr>
          <a:lstStyle/>
          <a:p>
            <a:pPr marL="0" indent="0">
              <a:buNone/>
            </a:pPr>
            <a:r>
              <a:rPr lang="ja-JP" altLang="en-US" dirty="0"/>
              <a:t>　</a:t>
            </a:r>
            <a:r>
              <a:rPr lang="ja-JP" altLang="en-US" dirty="0">
                <a:latin typeface="+mn-ea"/>
              </a:rPr>
              <a:t>インターネットの利用頻度や利用時間の拡大にともないインターネット利用者ひとりあたりの目にする広告が</a:t>
            </a:r>
            <a:r>
              <a:rPr lang="ja-JP" altLang="en-US" dirty="0" smtClean="0">
                <a:latin typeface="+mn-ea"/>
              </a:rPr>
              <a:t>増加した。</a:t>
            </a:r>
            <a:endParaRPr lang="en-US" altLang="ja-JP" dirty="0">
              <a:latin typeface="+mn-ea"/>
            </a:endParaRPr>
          </a:p>
          <a:p>
            <a:endParaRPr kumimoji="1" lang="ja-JP" altLang="en-US" dirty="0"/>
          </a:p>
        </p:txBody>
      </p:sp>
      <p:sp>
        <p:nvSpPr>
          <p:cNvPr id="17" name="テキスト ボックス 16"/>
          <p:cNvSpPr txBox="1"/>
          <p:nvPr/>
        </p:nvSpPr>
        <p:spPr>
          <a:xfrm>
            <a:off x="5392440" y="5318919"/>
            <a:ext cx="3096344" cy="338554"/>
          </a:xfrm>
          <a:prstGeom prst="rect">
            <a:avLst/>
          </a:prstGeom>
          <a:noFill/>
        </p:spPr>
        <p:txBody>
          <a:bodyPr wrap="square" rtlCol="0">
            <a:spAutoFit/>
          </a:bodyPr>
          <a:lstStyle/>
          <a:p>
            <a:r>
              <a:rPr kumimoji="1" lang="en-US" altLang="ja-JP" sz="1600" dirty="0" err="1" smtClean="0"/>
              <a:t>MarkeZine</a:t>
            </a:r>
            <a:r>
              <a:rPr kumimoji="1" lang="en-US" altLang="ja-JP" sz="1600" dirty="0" smtClean="0"/>
              <a:t> 【</a:t>
            </a:r>
            <a:r>
              <a:rPr kumimoji="1" lang="ja-JP" altLang="en-US" sz="1600" dirty="0" smtClean="0"/>
              <a:t>広告効果測定基礎</a:t>
            </a:r>
            <a:r>
              <a:rPr kumimoji="1" lang="en-US" altLang="ja-JP" sz="1600" dirty="0" smtClean="0"/>
              <a:t>】</a:t>
            </a:r>
            <a:endParaRPr kumimoji="1" lang="ja-JP" altLang="en-US" sz="1600" dirty="0"/>
          </a:p>
        </p:txBody>
      </p:sp>
      <p:sp>
        <p:nvSpPr>
          <p:cNvPr id="20" name="テキスト ボックス 19"/>
          <p:cNvSpPr txBox="1"/>
          <p:nvPr/>
        </p:nvSpPr>
        <p:spPr>
          <a:xfrm>
            <a:off x="179512" y="5805264"/>
            <a:ext cx="8784976" cy="954107"/>
          </a:xfrm>
          <a:prstGeom prst="rect">
            <a:avLst/>
          </a:prstGeom>
          <a:solidFill>
            <a:schemeClr val="accent1">
              <a:lumMod val="20000"/>
              <a:lumOff val="80000"/>
            </a:schemeClr>
          </a:solidFill>
        </p:spPr>
        <p:txBody>
          <a:bodyPr wrap="square" rtlCol="0">
            <a:spAutoFit/>
          </a:bodyPr>
          <a:lstStyle/>
          <a:p>
            <a:pPr algn="ctr"/>
            <a:r>
              <a:rPr lang="ja-JP" altLang="en-US" sz="2800" b="1" dirty="0" smtClean="0">
                <a:latin typeface="HGP創英角ｺﾞｼｯｸUB" pitchFamily="50" charset="-128"/>
                <a:ea typeface="HGP創英角ｺﾞｼｯｸUB" pitchFamily="50" charset="-128"/>
              </a:rPr>
              <a:t>競争に勝つためには「バナー広告」では消費者の注目を引くのが難しい</a:t>
            </a:r>
            <a:endParaRPr kumimoji="1" lang="ja-JP" altLang="en-US" sz="2800" b="1" dirty="0">
              <a:latin typeface="HGP創英角ｺﾞｼｯｸUB" pitchFamily="50" charset="-128"/>
              <a:ea typeface="HGP創英角ｺﾞｼｯｸUB" pitchFamily="50" charset="-128"/>
            </a:endParaRPr>
          </a:p>
        </p:txBody>
      </p:sp>
      <p:grpSp>
        <p:nvGrpSpPr>
          <p:cNvPr id="11" name="グループ化 10"/>
          <p:cNvGrpSpPr/>
          <p:nvPr/>
        </p:nvGrpSpPr>
        <p:grpSpPr>
          <a:xfrm>
            <a:off x="-10345" y="0"/>
            <a:ext cx="9144001" cy="1153007"/>
            <a:chOff x="-34750" y="0"/>
            <a:chExt cx="9178750" cy="1158135"/>
          </a:xfrm>
        </p:grpSpPr>
        <p:sp>
          <p:nvSpPr>
            <p:cNvPr id="12" name="正方形/長方形 11"/>
            <p:cNvSpPr/>
            <p:nvPr/>
          </p:nvSpPr>
          <p:spPr>
            <a:xfrm>
              <a:off x="-34750" y="6007"/>
              <a:ext cx="1759545" cy="1152128"/>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smtClean="0">
                  <a:solidFill>
                    <a:schemeClr val="tx1"/>
                  </a:solidFill>
                  <a:latin typeface="+mn-ea"/>
                </a:rPr>
                <a:t>現状分析</a:t>
              </a:r>
              <a:endParaRPr lang="en-US" altLang="ja-JP" sz="2000" dirty="0" smtClean="0">
                <a:solidFill>
                  <a:schemeClr val="tx1"/>
                </a:solidFill>
                <a:latin typeface="+mn-ea"/>
              </a:endParaRPr>
            </a:p>
          </p:txBody>
        </p:sp>
        <p:sp>
          <p:nvSpPr>
            <p:cNvPr id="13" name="タイトル 1"/>
            <p:cNvSpPr txBox="1">
              <a:spLocks/>
            </p:cNvSpPr>
            <p:nvPr/>
          </p:nvSpPr>
          <p:spPr>
            <a:xfrm>
              <a:off x="1691680" y="0"/>
              <a:ext cx="7452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p>
              <a:pPr lvl="0" algn="ctr">
                <a:spcBef>
                  <a:spcPct val="0"/>
                </a:spcBef>
              </a:pPr>
              <a:r>
                <a:rPr kumimoji="1" lang="ja-JP" altLang="en-US" sz="4400" b="0" i="0" u="none" strike="noStrike" kern="1200" cap="none" spc="0" normalizeH="0" baseline="0" noProof="0" dirty="0" smtClean="0">
                  <a:ln>
                    <a:noFill/>
                  </a:ln>
                  <a:solidFill>
                    <a:schemeClr val="bg1"/>
                  </a:solidFill>
                  <a:effectLst/>
                  <a:uLnTx/>
                  <a:uFillTx/>
                  <a:latin typeface="HGP創英角ｺﾞｼｯｸUB" pitchFamily="50" charset="-128"/>
                  <a:ea typeface="HGP創英角ｺﾞｼｯｸUB" pitchFamily="50" charset="-128"/>
                </a:rPr>
                <a:t>クリック数の低下理由</a:t>
              </a:r>
              <a:endParaRPr kumimoji="1" lang="ja-JP" altLang="en-US" sz="4400" b="0" i="0" u="none" strike="noStrike" kern="1200" cap="none" spc="0" normalizeH="0" baseline="0" noProof="0" dirty="0">
                <a:ln>
                  <a:noFill/>
                </a:ln>
                <a:solidFill>
                  <a:schemeClr val="bg1"/>
                </a:solidFill>
                <a:effectLst/>
                <a:uLnTx/>
                <a:uFillTx/>
                <a:latin typeface="HGP創英角ｺﾞｼｯｸUB" pitchFamily="50" charset="-128"/>
                <a:ea typeface="HGP創英角ｺﾞｼｯｸUB" pitchFamily="50" charset="-128"/>
              </a:endParaRPr>
            </a:p>
          </p:txBody>
        </p:sp>
      </p:grpSp>
      <p:sp>
        <p:nvSpPr>
          <p:cNvPr id="4" name="正方形/長方形 3"/>
          <p:cNvSpPr/>
          <p:nvPr/>
        </p:nvSpPr>
        <p:spPr>
          <a:xfrm>
            <a:off x="4532548" y="3410704"/>
            <a:ext cx="3952788" cy="2246769"/>
          </a:xfrm>
          <a:prstGeom prst="rect">
            <a:avLst/>
          </a:prstGeom>
          <a:ln w="28575">
            <a:solidFill>
              <a:schemeClr val="tx1"/>
            </a:solidFill>
          </a:ln>
        </p:spPr>
        <p:txBody>
          <a:bodyPr wrap="square">
            <a:spAutoFit/>
          </a:bodyPr>
          <a:lstStyle/>
          <a:p>
            <a:r>
              <a:rPr lang="ja-JP" altLang="en-US" sz="2800" dirty="0"/>
              <a:t>　</a:t>
            </a:r>
            <a:r>
              <a:rPr lang="ja-JP" altLang="en-US" sz="2800" dirty="0">
                <a:latin typeface="+mn-ea"/>
              </a:rPr>
              <a:t>広告接触機会の増加は、それぞれの</a:t>
            </a:r>
            <a:r>
              <a:rPr lang="ja-JP" altLang="en-US" sz="2800" dirty="0">
                <a:solidFill>
                  <a:srgbClr val="FF0000"/>
                </a:solidFill>
                <a:latin typeface="+mn-ea"/>
              </a:rPr>
              <a:t>広告の注目率、クリック率を低下させ認知度の向上が</a:t>
            </a:r>
            <a:r>
              <a:rPr lang="ja-JP" altLang="en-US" sz="2800" dirty="0" smtClean="0">
                <a:solidFill>
                  <a:srgbClr val="FF0000"/>
                </a:solidFill>
                <a:latin typeface="+mn-ea"/>
              </a:rPr>
              <a:t>図れない。</a:t>
            </a:r>
            <a:endParaRPr lang="ja-JP" altLang="en-US" sz="2800" dirty="0">
              <a:solidFill>
                <a:srgbClr val="FF0000"/>
              </a:solidFill>
              <a:latin typeface="+mn-ea"/>
            </a:endParaRPr>
          </a:p>
        </p:txBody>
      </p:sp>
      <p:sp>
        <p:nvSpPr>
          <p:cNvPr id="5" name="スライド番号プレースホルダー 4"/>
          <p:cNvSpPr>
            <a:spLocks noGrp="1"/>
          </p:cNvSpPr>
          <p:nvPr>
            <p:ph type="sldNum" sz="quarter" idx="12"/>
          </p:nvPr>
        </p:nvSpPr>
        <p:spPr/>
        <p:txBody>
          <a:bodyPr/>
          <a:lstStyle/>
          <a:p>
            <a:fld id="{69A6FDD3-3E44-4751-ABCA-CC192DC5BFE5}" type="slidenum">
              <a:rPr kumimoji="1" lang="ja-JP" altLang="en-US" smtClean="0"/>
              <a:t>16</a:t>
            </a:fld>
            <a:endParaRPr kumimoji="1" lang="ja-JP" altLang="en-US"/>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1" y="1699177"/>
            <a:ext cx="4177335" cy="39582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54502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69A6FDD3-3E44-4751-ABCA-CC192DC5BFE5}" type="slidenum">
              <a:rPr kumimoji="1" lang="ja-JP" altLang="en-US" smtClean="0"/>
              <a:t>17</a:t>
            </a:fld>
            <a:endParaRPr kumimoji="1" lang="ja-JP" altLang="en-US"/>
          </a:p>
        </p:txBody>
      </p:sp>
      <p:sp>
        <p:nvSpPr>
          <p:cNvPr id="7" name="角丸四角形 6"/>
          <p:cNvSpPr/>
          <p:nvPr/>
        </p:nvSpPr>
        <p:spPr>
          <a:xfrm>
            <a:off x="416859" y="2084294"/>
            <a:ext cx="8485094" cy="2581835"/>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000" dirty="0" smtClean="0">
                <a:solidFill>
                  <a:schemeClr val="tx1"/>
                </a:solidFill>
                <a:latin typeface="HGP創英角ｺﾞｼｯｸUB" pitchFamily="50" charset="-128"/>
                <a:ea typeface="HGP創英角ｺﾞｼｯｸUB" pitchFamily="50" charset="-128"/>
              </a:rPr>
              <a:t>以上の</a:t>
            </a:r>
            <a:r>
              <a:rPr kumimoji="1" lang="en-US" altLang="ja-JP" sz="4000" dirty="0" smtClean="0">
                <a:solidFill>
                  <a:schemeClr val="tx1"/>
                </a:solidFill>
                <a:latin typeface="HGP創英角ｺﾞｼｯｸUB" pitchFamily="50" charset="-128"/>
                <a:ea typeface="HGP創英角ｺﾞｼｯｸUB" pitchFamily="50" charset="-128"/>
              </a:rPr>
              <a:t>3</a:t>
            </a:r>
            <a:r>
              <a:rPr kumimoji="1" lang="ja-JP" altLang="en-US" sz="4000" dirty="0" smtClean="0">
                <a:solidFill>
                  <a:schemeClr val="tx1"/>
                </a:solidFill>
                <a:latin typeface="HGP創英角ｺﾞｼｯｸUB" pitchFamily="50" charset="-128"/>
                <a:ea typeface="HGP創英角ｺﾞｼｯｸUB" pitchFamily="50" charset="-128"/>
              </a:rPr>
              <a:t>点からスマートフォンの</a:t>
            </a:r>
            <a:r>
              <a:rPr lang="ja-JP" altLang="en-US" sz="4000" dirty="0">
                <a:solidFill>
                  <a:schemeClr val="tx1"/>
                </a:solidFill>
                <a:latin typeface="HGP創英角ｺﾞｼｯｸUB" pitchFamily="50" charset="-128"/>
                <a:ea typeface="HGP創英角ｺﾞｼｯｸUB" pitchFamily="50" charset="-128"/>
              </a:rPr>
              <a:t>フローティング</a:t>
            </a:r>
            <a:r>
              <a:rPr kumimoji="1" lang="ja-JP" altLang="en-US" sz="4000" dirty="0" smtClean="0">
                <a:solidFill>
                  <a:schemeClr val="tx1"/>
                </a:solidFill>
                <a:latin typeface="HGP創英角ｺﾞｼｯｸUB" pitchFamily="50" charset="-128"/>
                <a:ea typeface="HGP創英角ｺﾞｼｯｸUB" pitchFamily="50" charset="-128"/>
              </a:rPr>
              <a:t>広告に注目しました。</a:t>
            </a:r>
            <a:endParaRPr kumimoji="1" lang="ja-JP" altLang="en-US" sz="4000" dirty="0">
              <a:solidFill>
                <a:schemeClr val="tx1"/>
              </a:solidFill>
              <a:latin typeface="HGP創英角ｺﾞｼｯｸUB" pitchFamily="50" charset="-128"/>
              <a:ea typeface="HGP創英角ｺﾞｼｯｸUB" pitchFamily="50" charset="-128"/>
            </a:endParaRPr>
          </a:p>
        </p:txBody>
      </p:sp>
    </p:spTree>
    <p:extLst>
      <p:ext uri="{BB962C8B-B14F-4D97-AF65-F5344CB8AC3E}">
        <p14:creationId xmlns:p14="http://schemas.microsoft.com/office/powerpoint/2010/main" val="350281260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69A6FDD3-3E44-4751-ABCA-CC192DC5BFE5}" type="slidenum">
              <a:rPr lang="ja-JP" altLang="en-US" smtClean="0">
                <a:solidFill>
                  <a:prstClr val="black">
                    <a:tint val="75000"/>
                  </a:prstClr>
                </a:solidFill>
              </a:rPr>
              <a:pPr/>
              <a:t>18</a:t>
            </a:fld>
            <a:endParaRPr lang="ja-JP" altLang="en-US">
              <a:solidFill>
                <a:prstClr val="black">
                  <a:tint val="75000"/>
                </a:prstClr>
              </a:solidFill>
            </a:endParaRPr>
          </a:p>
        </p:txBody>
      </p:sp>
      <p:grpSp>
        <p:nvGrpSpPr>
          <p:cNvPr id="5" name="グループ化 4"/>
          <p:cNvGrpSpPr/>
          <p:nvPr/>
        </p:nvGrpSpPr>
        <p:grpSpPr>
          <a:xfrm>
            <a:off x="-10345" y="0"/>
            <a:ext cx="9144001" cy="1153007"/>
            <a:chOff x="-34750" y="0"/>
            <a:chExt cx="9178750" cy="1158135"/>
          </a:xfrm>
        </p:grpSpPr>
        <p:sp>
          <p:nvSpPr>
            <p:cNvPr id="6" name="正方形/長方形 5"/>
            <p:cNvSpPr/>
            <p:nvPr/>
          </p:nvSpPr>
          <p:spPr>
            <a:xfrm>
              <a:off x="-34750" y="6007"/>
              <a:ext cx="1759545" cy="1152128"/>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smtClean="0">
                  <a:solidFill>
                    <a:prstClr val="black"/>
                  </a:solidFill>
                  <a:latin typeface="+mn-ea"/>
                </a:rPr>
                <a:t>現状分析</a:t>
              </a:r>
              <a:endParaRPr lang="en-US" altLang="ja-JP" sz="2000" dirty="0" smtClean="0">
                <a:solidFill>
                  <a:prstClr val="black"/>
                </a:solidFill>
                <a:latin typeface="+mn-ea"/>
              </a:endParaRPr>
            </a:p>
          </p:txBody>
        </p:sp>
        <p:sp>
          <p:nvSpPr>
            <p:cNvPr id="7" name="タイトル 1"/>
            <p:cNvSpPr txBox="1">
              <a:spLocks/>
            </p:cNvSpPr>
            <p:nvPr/>
          </p:nvSpPr>
          <p:spPr>
            <a:xfrm>
              <a:off x="1691680" y="0"/>
              <a:ext cx="7452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fontScale="92500" lnSpcReduction="20000"/>
            </a:bodyPr>
            <a:lstStyle/>
            <a:p>
              <a:pPr algn="ctr">
                <a:spcBef>
                  <a:spcPct val="0"/>
                </a:spcBef>
              </a:pPr>
              <a:r>
                <a:rPr lang="ja-JP" altLang="en-US" sz="4400" dirty="0" smtClean="0">
                  <a:solidFill>
                    <a:prstClr val="white"/>
                  </a:solidFill>
                  <a:latin typeface="HGP創英角ｺﾞｼｯｸUB" pitchFamily="50" charset="-128"/>
                  <a:ea typeface="HGP創英角ｺﾞｼｯｸUB" pitchFamily="50" charset="-128"/>
                </a:rPr>
                <a:t>スマートフォンの</a:t>
              </a:r>
              <a:r>
                <a:rPr lang="en-US" altLang="ja-JP" sz="4400" dirty="0" smtClean="0">
                  <a:solidFill>
                    <a:prstClr val="white"/>
                  </a:solidFill>
                  <a:latin typeface="HGP創英角ｺﾞｼｯｸUB" pitchFamily="50" charset="-128"/>
                  <a:ea typeface="HGP創英角ｺﾞｼｯｸUB" pitchFamily="50" charset="-128"/>
                </a:rPr>
                <a:t>FT</a:t>
              </a:r>
              <a:r>
                <a:rPr lang="ja-JP" altLang="en-US" sz="4400" dirty="0" smtClean="0">
                  <a:solidFill>
                    <a:prstClr val="white"/>
                  </a:solidFill>
                  <a:latin typeface="HGP創英角ｺﾞｼｯｸUB" pitchFamily="50" charset="-128"/>
                  <a:ea typeface="HGP創英角ｺﾞｼｯｸUB" pitchFamily="50" charset="-128"/>
                </a:rPr>
                <a:t>広告に注目</a:t>
              </a:r>
              <a:r>
                <a:rPr lang="ja-JP" altLang="en-US" sz="4400" dirty="0">
                  <a:solidFill>
                    <a:prstClr val="white"/>
                  </a:solidFill>
                  <a:latin typeface="HGP創英角ｺﾞｼｯｸUB" pitchFamily="50" charset="-128"/>
                  <a:ea typeface="HGP創英角ｺﾞｼｯｸUB" pitchFamily="50" charset="-128"/>
                </a:rPr>
                <a:t>する</a:t>
              </a:r>
              <a:r>
                <a:rPr lang="ja-JP" altLang="en-US" sz="4400" dirty="0" smtClean="0">
                  <a:solidFill>
                    <a:prstClr val="white"/>
                  </a:solidFill>
                  <a:latin typeface="HGP創英角ｺﾞｼｯｸUB" pitchFamily="50" charset="-128"/>
                  <a:ea typeface="HGP創英角ｺﾞｼｯｸUB" pitchFamily="50" charset="-128"/>
                </a:rPr>
                <a:t>理由</a:t>
              </a:r>
              <a:endParaRPr lang="ja-JP" altLang="en-US" sz="4400" dirty="0">
                <a:solidFill>
                  <a:prstClr val="white"/>
                </a:solidFill>
                <a:latin typeface="HGP創英角ｺﾞｼｯｸUB" pitchFamily="50" charset="-128"/>
                <a:ea typeface="HGP創英角ｺﾞｼｯｸUB" pitchFamily="50" charset="-128"/>
              </a:endParaRPr>
            </a:p>
          </p:txBody>
        </p:sp>
      </p:grpSp>
      <p:grpSp>
        <p:nvGrpSpPr>
          <p:cNvPr id="3" name="グループ化 2"/>
          <p:cNvGrpSpPr/>
          <p:nvPr/>
        </p:nvGrpSpPr>
        <p:grpSpPr>
          <a:xfrm>
            <a:off x="855390" y="1269267"/>
            <a:ext cx="7484527" cy="4929826"/>
            <a:chOff x="855390" y="1269267"/>
            <a:chExt cx="7484527" cy="4929826"/>
          </a:xfrm>
        </p:grpSpPr>
        <p:sp>
          <p:nvSpPr>
            <p:cNvPr id="8" name="角丸四角形 7"/>
            <p:cNvSpPr/>
            <p:nvPr/>
          </p:nvSpPr>
          <p:spPr>
            <a:xfrm>
              <a:off x="855390" y="1653987"/>
              <a:ext cx="7484527" cy="4545106"/>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prstClr val="white"/>
                </a:solidFill>
              </a:endParaRPr>
            </a:p>
          </p:txBody>
        </p:sp>
        <p:sp>
          <p:nvSpPr>
            <p:cNvPr id="9" name="テキスト ボックス 8"/>
            <p:cNvSpPr txBox="1"/>
            <p:nvPr/>
          </p:nvSpPr>
          <p:spPr>
            <a:xfrm>
              <a:off x="3902386" y="1269267"/>
              <a:ext cx="1411943" cy="769441"/>
            </a:xfrm>
            <a:prstGeom prst="rect">
              <a:avLst/>
            </a:prstGeom>
            <a:solidFill>
              <a:schemeClr val="bg1"/>
            </a:solidFill>
          </p:spPr>
          <p:txBody>
            <a:bodyPr wrap="square" rtlCol="0">
              <a:spAutoFit/>
            </a:bodyPr>
            <a:lstStyle/>
            <a:p>
              <a:pPr algn="ctr"/>
              <a:r>
                <a:rPr lang="ja-JP" altLang="en-US" sz="4400" dirty="0" smtClean="0">
                  <a:solidFill>
                    <a:prstClr val="black"/>
                  </a:solidFill>
                  <a:latin typeface="HGP創英角ｺﾞｼｯｸUB" pitchFamily="50" charset="-128"/>
                  <a:ea typeface="HGP創英角ｺﾞｼｯｸUB" pitchFamily="50" charset="-128"/>
                </a:rPr>
                <a:t>広告</a:t>
              </a:r>
              <a:endParaRPr lang="ja-JP" altLang="en-US" sz="4400" dirty="0">
                <a:solidFill>
                  <a:prstClr val="black"/>
                </a:solidFill>
                <a:latin typeface="HGP創英角ｺﾞｼｯｸUB" pitchFamily="50" charset="-128"/>
                <a:ea typeface="HGP創英角ｺﾞｼｯｸUB" pitchFamily="50" charset="-128"/>
              </a:endParaRPr>
            </a:p>
          </p:txBody>
        </p:sp>
        <p:sp>
          <p:nvSpPr>
            <p:cNvPr id="10" name="角丸四角形 9"/>
            <p:cNvSpPr/>
            <p:nvPr/>
          </p:nvSpPr>
          <p:spPr>
            <a:xfrm>
              <a:off x="1075765" y="2259106"/>
              <a:ext cx="2729753" cy="360381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11" name="角丸四角形 10"/>
            <p:cNvSpPr/>
            <p:nvPr/>
          </p:nvSpPr>
          <p:spPr>
            <a:xfrm>
              <a:off x="4047565" y="2259106"/>
              <a:ext cx="3859306" cy="360381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12" name="テキスト ボックス 11"/>
            <p:cNvSpPr txBox="1"/>
            <p:nvPr/>
          </p:nvSpPr>
          <p:spPr>
            <a:xfrm>
              <a:off x="1742539" y="2059051"/>
              <a:ext cx="1398494" cy="400110"/>
            </a:xfrm>
            <a:prstGeom prst="rect">
              <a:avLst/>
            </a:prstGeom>
            <a:solidFill>
              <a:schemeClr val="bg1"/>
            </a:solidFill>
          </p:spPr>
          <p:txBody>
            <a:bodyPr wrap="square" rtlCol="0">
              <a:spAutoFit/>
            </a:bodyPr>
            <a:lstStyle/>
            <a:p>
              <a:pPr algn="ctr"/>
              <a:r>
                <a:rPr lang="ja-JP" altLang="en-US" sz="2000" b="1" dirty="0" smtClean="0">
                  <a:solidFill>
                    <a:prstClr val="black"/>
                  </a:solidFill>
                  <a:latin typeface="+mn-ea"/>
                </a:rPr>
                <a:t>マス広告</a:t>
              </a:r>
              <a:endParaRPr lang="ja-JP" altLang="en-US" sz="2000" b="1" dirty="0">
                <a:solidFill>
                  <a:prstClr val="black"/>
                </a:solidFill>
                <a:latin typeface="+mn-ea"/>
              </a:endParaRPr>
            </a:p>
          </p:txBody>
        </p:sp>
        <p:sp>
          <p:nvSpPr>
            <p:cNvPr id="13" name="テキスト ボックス 12"/>
            <p:cNvSpPr txBox="1"/>
            <p:nvPr/>
          </p:nvSpPr>
          <p:spPr>
            <a:xfrm>
              <a:off x="5291418" y="2059051"/>
              <a:ext cx="1371600" cy="369332"/>
            </a:xfrm>
            <a:prstGeom prst="rect">
              <a:avLst/>
            </a:prstGeom>
            <a:solidFill>
              <a:schemeClr val="bg1"/>
            </a:solidFill>
          </p:spPr>
          <p:txBody>
            <a:bodyPr wrap="square" rtlCol="0">
              <a:spAutoFit/>
            </a:bodyPr>
            <a:lstStyle/>
            <a:p>
              <a:pPr algn="ctr"/>
              <a:r>
                <a:rPr lang="en-US" altLang="ja-JP" b="1" dirty="0" smtClean="0">
                  <a:solidFill>
                    <a:prstClr val="black"/>
                  </a:solidFill>
                  <a:latin typeface="+mn-ea"/>
                </a:rPr>
                <a:t>WEB</a:t>
              </a:r>
              <a:r>
                <a:rPr lang="ja-JP" altLang="en-US" b="1" dirty="0" smtClean="0">
                  <a:solidFill>
                    <a:prstClr val="black"/>
                  </a:solidFill>
                  <a:latin typeface="+mn-ea"/>
                </a:rPr>
                <a:t>広告</a:t>
              </a:r>
              <a:endParaRPr lang="ja-JP" altLang="en-US" b="1" dirty="0">
                <a:solidFill>
                  <a:prstClr val="black"/>
                </a:solidFill>
                <a:latin typeface="+mn-ea"/>
              </a:endParaRPr>
            </a:p>
          </p:txBody>
        </p:sp>
        <p:sp>
          <p:nvSpPr>
            <p:cNvPr id="15" name="テキスト ボックス 14"/>
            <p:cNvSpPr txBox="1"/>
            <p:nvPr/>
          </p:nvSpPr>
          <p:spPr>
            <a:xfrm>
              <a:off x="1615420" y="3091515"/>
              <a:ext cx="1431484" cy="1938992"/>
            </a:xfrm>
            <a:prstGeom prst="rect">
              <a:avLst/>
            </a:prstGeom>
            <a:noFill/>
          </p:spPr>
          <p:txBody>
            <a:bodyPr wrap="square" rtlCol="0">
              <a:spAutoFit/>
            </a:bodyPr>
            <a:lstStyle/>
            <a:p>
              <a:r>
                <a:rPr lang="ja-JP" altLang="en-US" sz="2400" dirty="0" smtClean="0">
                  <a:solidFill>
                    <a:prstClr val="black"/>
                  </a:solidFill>
                  <a:latin typeface="+mn-ea"/>
                </a:rPr>
                <a:t>テレビ</a:t>
              </a:r>
              <a:r>
                <a:rPr lang="en-US" altLang="ja-JP" sz="2400" dirty="0" smtClean="0">
                  <a:solidFill>
                    <a:prstClr val="black"/>
                  </a:solidFill>
                  <a:latin typeface="+mn-ea"/>
                </a:rPr>
                <a:t>CM</a:t>
              </a:r>
            </a:p>
            <a:p>
              <a:r>
                <a:rPr lang="ja-JP" altLang="en-US" sz="2400" dirty="0" smtClean="0">
                  <a:solidFill>
                    <a:prstClr val="black"/>
                  </a:solidFill>
                  <a:latin typeface="+mn-ea"/>
                </a:rPr>
                <a:t>雑誌</a:t>
              </a:r>
              <a:endParaRPr lang="en-US" altLang="ja-JP" sz="2400" dirty="0" smtClean="0">
                <a:solidFill>
                  <a:prstClr val="black"/>
                </a:solidFill>
                <a:latin typeface="+mn-ea"/>
              </a:endParaRPr>
            </a:p>
            <a:p>
              <a:r>
                <a:rPr lang="ja-JP" altLang="en-US" sz="2400" dirty="0" smtClean="0">
                  <a:solidFill>
                    <a:prstClr val="black"/>
                  </a:solidFill>
                  <a:latin typeface="+mn-ea"/>
                </a:rPr>
                <a:t>新聞</a:t>
              </a:r>
              <a:endParaRPr lang="en-US" altLang="ja-JP" sz="2400" dirty="0" smtClean="0">
                <a:solidFill>
                  <a:prstClr val="black"/>
                </a:solidFill>
                <a:latin typeface="+mn-ea"/>
              </a:endParaRPr>
            </a:p>
            <a:p>
              <a:r>
                <a:rPr lang="ja-JP" altLang="en-US" sz="2400" dirty="0" smtClean="0">
                  <a:solidFill>
                    <a:prstClr val="black"/>
                  </a:solidFill>
                  <a:latin typeface="+mn-ea"/>
                </a:rPr>
                <a:t>ラジオ</a:t>
              </a:r>
              <a:endParaRPr lang="en-US" altLang="ja-JP" sz="2400" dirty="0" smtClean="0">
                <a:solidFill>
                  <a:prstClr val="black"/>
                </a:solidFill>
                <a:latin typeface="+mn-ea"/>
              </a:endParaRPr>
            </a:p>
            <a:p>
              <a:r>
                <a:rPr lang="en-US" altLang="ja-JP" sz="2400" dirty="0" smtClean="0">
                  <a:solidFill>
                    <a:prstClr val="black"/>
                  </a:solidFill>
                  <a:latin typeface="+mn-ea"/>
                </a:rPr>
                <a:t>Etc….</a:t>
              </a:r>
              <a:endParaRPr lang="ja-JP" altLang="en-US" sz="2400" dirty="0">
                <a:solidFill>
                  <a:prstClr val="black"/>
                </a:solidFill>
                <a:latin typeface="+mn-ea"/>
              </a:endParaRPr>
            </a:p>
          </p:txBody>
        </p:sp>
        <p:sp>
          <p:nvSpPr>
            <p:cNvPr id="16" name="角丸四角形 15"/>
            <p:cNvSpPr/>
            <p:nvPr/>
          </p:nvSpPr>
          <p:spPr>
            <a:xfrm>
              <a:off x="4706471" y="2554940"/>
              <a:ext cx="1270747" cy="299869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17" name="角丸四角形 16"/>
            <p:cNvSpPr/>
            <p:nvPr/>
          </p:nvSpPr>
          <p:spPr>
            <a:xfrm>
              <a:off x="6118413" y="2554940"/>
              <a:ext cx="1223681" cy="299869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18" name="角丸四角形 17"/>
            <p:cNvSpPr/>
            <p:nvPr/>
          </p:nvSpPr>
          <p:spPr>
            <a:xfrm>
              <a:off x="4464424" y="2877671"/>
              <a:ext cx="3267635" cy="126402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19" name="角丸四角形 18"/>
            <p:cNvSpPr/>
            <p:nvPr/>
          </p:nvSpPr>
          <p:spPr>
            <a:xfrm>
              <a:off x="4464424" y="4215653"/>
              <a:ext cx="3247463" cy="123040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20" name="テキスト ボックス 19"/>
            <p:cNvSpPr txBox="1"/>
            <p:nvPr/>
          </p:nvSpPr>
          <p:spPr>
            <a:xfrm>
              <a:off x="4998323" y="2370274"/>
              <a:ext cx="632012" cy="369332"/>
            </a:xfrm>
            <a:prstGeom prst="rect">
              <a:avLst/>
            </a:prstGeom>
            <a:solidFill>
              <a:schemeClr val="bg1"/>
            </a:solidFill>
          </p:spPr>
          <p:txBody>
            <a:bodyPr wrap="square" rtlCol="0">
              <a:spAutoFit/>
            </a:bodyPr>
            <a:lstStyle/>
            <a:p>
              <a:pPr algn="ctr"/>
              <a:r>
                <a:rPr lang="en-US" altLang="ja-JP" b="1" dirty="0" smtClean="0">
                  <a:solidFill>
                    <a:prstClr val="black"/>
                  </a:solidFill>
                  <a:latin typeface="+mn-ea"/>
                </a:rPr>
                <a:t>PC</a:t>
              </a:r>
              <a:endParaRPr lang="ja-JP" altLang="en-US" b="1" dirty="0">
                <a:solidFill>
                  <a:prstClr val="black"/>
                </a:solidFill>
                <a:latin typeface="+mn-ea"/>
              </a:endParaRPr>
            </a:p>
          </p:txBody>
        </p:sp>
        <p:sp>
          <p:nvSpPr>
            <p:cNvPr id="21" name="テキスト ボックス 20"/>
            <p:cNvSpPr txBox="1"/>
            <p:nvPr/>
          </p:nvSpPr>
          <p:spPr>
            <a:xfrm>
              <a:off x="6373905" y="2401051"/>
              <a:ext cx="712695" cy="307777"/>
            </a:xfrm>
            <a:prstGeom prst="rect">
              <a:avLst/>
            </a:prstGeom>
            <a:solidFill>
              <a:schemeClr val="bg1"/>
            </a:solidFill>
          </p:spPr>
          <p:txBody>
            <a:bodyPr wrap="square" rtlCol="0">
              <a:spAutoFit/>
            </a:bodyPr>
            <a:lstStyle/>
            <a:p>
              <a:r>
                <a:rPr lang="ja-JP" altLang="en-US" sz="1400" b="1" dirty="0" smtClean="0">
                  <a:solidFill>
                    <a:prstClr val="black"/>
                  </a:solidFill>
                  <a:latin typeface="+mn-ea"/>
                </a:rPr>
                <a:t>スマホ</a:t>
              </a:r>
              <a:endParaRPr lang="ja-JP" altLang="en-US" sz="1400" b="1" dirty="0">
                <a:solidFill>
                  <a:prstClr val="black"/>
                </a:solidFill>
                <a:latin typeface="+mn-ea"/>
              </a:endParaRPr>
            </a:p>
          </p:txBody>
        </p:sp>
        <p:sp>
          <p:nvSpPr>
            <p:cNvPr id="22" name="テキスト ボックス 21"/>
            <p:cNvSpPr txBox="1"/>
            <p:nvPr/>
          </p:nvSpPr>
          <p:spPr>
            <a:xfrm>
              <a:off x="7475984" y="3091516"/>
              <a:ext cx="430887" cy="660214"/>
            </a:xfrm>
            <a:prstGeom prst="rect">
              <a:avLst/>
            </a:prstGeom>
            <a:solidFill>
              <a:schemeClr val="bg1"/>
            </a:solidFill>
          </p:spPr>
          <p:txBody>
            <a:bodyPr vert="eaVert" wrap="square" rtlCol="0">
              <a:spAutoFit/>
            </a:bodyPr>
            <a:lstStyle/>
            <a:p>
              <a:r>
                <a:rPr lang="ja-JP" altLang="en-US" sz="1600" b="1" dirty="0" smtClean="0">
                  <a:solidFill>
                    <a:prstClr val="black"/>
                  </a:solidFill>
                  <a:latin typeface="+mn-ea"/>
                </a:rPr>
                <a:t>バナー</a:t>
              </a:r>
              <a:endParaRPr lang="ja-JP" altLang="en-US" sz="1600" b="1" dirty="0">
                <a:solidFill>
                  <a:prstClr val="black"/>
                </a:solidFill>
                <a:latin typeface="+mn-ea"/>
              </a:endParaRPr>
            </a:p>
          </p:txBody>
        </p:sp>
        <p:sp>
          <p:nvSpPr>
            <p:cNvPr id="27" name="テキスト ボックス 26"/>
            <p:cNvSpPr txBox="1"/>
            <p:nvPr/>
          </p:nvSpPr>
          <p:spPr>
            <a:xfrm>
              <a:off x="7522901" y="4450976"/>
              <a:ext cx="215444" cy="646331"/>
            </a:xfrm>
            <a:prstGeom prst="rect">
              <a:avLst/>
            </a:prstGeom>
            <a:solidFill>
              <a:schemeClr val="bg1"/>
            </a:solidFill>
          </p:spPr>
          <p:txBody>
            <a:bodyPr wrap="square" rtlCol="0">
              <a:spAutoFit/>
            </a:bodyPr>
            <a:lstStyle/>
            <a:p>
              <a:r>
                <a:rPr lang="en-US" altLang="ja-JP" b="1" dirty="0" smtClean="0">
                  <a:solidFill>
                    <a:prstClr val="black"/>
                  </a:solidFill>
                  <a:latin typeface="+mn-ea"/>
                </a:rPr>
                <a:t>F</a:t>
              </a:r>
            </a:p>
            <a:p>
              <a:r>
                <a:rPr lang="en-US" altLang="ja-JP" b="1" dirty="0">
                  <a:solidFill>
                    <a:prstClr val="black"/>
                  </a:solidFill>
                  <a:latin typeface="+mn-ea"/>
                </a:rPr>
                <a:t>T</a:t>
              </a:r>
              <a:endParaRPr lang="ja-JP" altLang="en-US" b="1" dirty="0">
                <a:solidFill>
                  <a:prstClr val="black"/>
                </a:solidFill>
                <a:latin typeface="+mn-ea"/>
              </a:endParaRPr>
            </a:p>
          </p:txBody>
        </p:sp>
        <p:cxnSp>
          <p:nvCxnSpPr>
            <p:cNvPr id="29" name="直線コネクタ 28"/>
            <p:cNvCxnSpPr/>
            <p:nvPr/>
          </p:nvCxnSpPr>
          <p:spPr>
            <a:xfrm flipH="1">
              <a:off x="6118413" y="4215653"/>
              <a:ext cx="363069" cy="34290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1" name="直線コネクタ 30"/>
            <p:cNvCxnSpPr/>
            <p:nvPr/>
          </p:nvCxnSpPr>
          <p:spPr>
            <a:xfrm flipH="1">
              <a:off x="6118413" y="4215653"/>
              <a:ext cx="611840" cy="55848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p:nvCxnSpPr>
          <p:spPr>
            <a:xfrm flipH="1">
              <a:off x="6118413" y="4215653"/>
              <a:ext cx="887505" cy="814854"/>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5" name="直線コネクタ 34"/>
            <p:cNvCxnSpPr/>
            <p:nvPr/>
          </p:nvCxnSpPr>
          <p:spPr>
            <a:xfrm flipH="1">
              <a:off x="6088155" y="4259791"/>
              <a:ext cx="1179980" cy="107869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9" name="直線コネクタ 38"/>
            <p:cNvCxnSpPr/>
            <p:nvPr/>
          </p:nvCxnSpPr>
          <p:spPr>
            <a:xfrm flipH="1">
              <a:off x="6299947" y="4558553"/>
              <a:ext cx="1042147" cy="887506"/>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1" name="直線コネクタ 40"/>
            <p:cNvCxnSpPr/>
            <p:nvPr/>
          </p:nvCxnSpPr>
          <p:spPr>
            <a:xfrm flipH="1">
              <a:off x="6562165" y="4799136"/>
              <a:ext cx="779929" cy="646923"/>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3" name="直線コネクタ 42"/>
            <p:cNvCxnSpPr/>
            <p:nvPr/>
          </p:nvCxnSpPr>
          <p:spPr>
            <a:xfrm flipH="1">
              <a:off x="6952129" y="5097307"/>
              <a:ext cx="389965" cy="34875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67655436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角丸四角形 1"/>
          <p:cNvSpPr/>
          <p:nvPr/>
        </p:nvSpPr>
        <p:spPr>
          <a:xfrm>
            <a:off x="753037" y="2312894"/>
            <a:ext cx="7718610" cy="1788458"/>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dirty="0">
                <a:solidFill>
                  <a:schemeClr val="tx1"/>
                </a:solidFill>
                <a:latin typeface="HGP創英角ｺﾞｼｯｸUB" pitchFamily="50" charset="-128"/>
                <a:ea typeface="HGP創英角ｺﾞｼｯｸUB" pitchFamily="50" charset="-128"/>
              </a:rPr>
              <a:t>ここ</a:t>
            </a:r>
            <a:r>
              <a:rPr lang="ja-JP" altLang="en-US" sz="3600" dirty="0" smtClean="0">
                <a:solidFill>
                  <a:schemeClr val="tx1"/>
                </a:solidFill>
                <a:latin typeface="HGP創英角ｺﾞｼｯｸUB" pitchFamily="50" charset="-128"/>
                <a:ea typeface="HGP創英角ｺﾞｼｯｸUB" pitchFamily="50" charset="-128"/>
              </a:rPr>
              <a:t>からは</a:t>
            </a:r>
            <a:r>
              <a:rPr lang="en-US" altLang="ja-JP" sz="3600" dirty="0" smtClean="0">
                <a:solidFill>
                  <a:schemeClr val="tx1"/>
                </a:solidFill>
                <a:latin typeface="HGP創英角ｺﾞｼｯｸUB" pitchFamily="50" charset="-128"/>
                <a:ea typeface="HGP創英角ｺﾞｼｯｸUB" pitchFamily="50" charset="-128"/>
              </a:rPr>
              <a:t>FT</a:t>
            </a:r>
            <a:r>
              <a:rPr lang="ja-JP" altLang="en-US" sz="3600" dirty="0" smtClean="0">
                <a:solidFill>
                  <a:schemeClr val="tx1"/>
                </a:solidFill>
                <a:latin typeface="HGP創英角ｺﾞｼｯｸUB" pitchFamily="50" charset="-128"/>
                <a:ea typeface="HGP創英角ｺﾞｼｯｸUB" pitchFamily="50" charset="-128"/>
              </a:rPr>
              <a:t>広告について考えてみる</a:t>
            </a:r>
            <a:endParaRPr kumimoji="1" lang="ja-JP" altLang="en-US" sz="3600" dirty="0">
              <a:solidFill>
                <a:schemeClr val="tx1"/>
              </a:solidFill>
              <a:latin typeface="HGP創英角ｺﾞｼｯｸUB" pitchFamily="50" charset="-128"/>
              <a:ea typeface="HGP創英角ｺﾞｼｯｸUB" pitchFamily="50" charset="-128"/>
            </a:endParaRPr>
          </a:p>
        </p:txBody>
      </p:sp>
      <p:sp>
        <p:nvSpPr>
          <p:cNvPr id="3" name="スライド番号プレースホルダー 2"/>
          <p:cNvSpPr>
            <a:spLocks noGrp="1"/>
          </p:cNvSpPr>
          <p:nvPr>
            <p:ph type="sldNum" sz="quarter" idx="12"/>
          </p:nvPr>
        </p:nvSpPr>
        <p:spPr/>
        <p:txBody>
          <a:bodyPr/>
          <a:lstStyle/>
          <a:p>
            <a:fld id="{69A6FDD3-3E44-4751-ABCA-CC192DC5BFE5}" type="slidenum">
              <a:rPr kumimoji="1" lang="ja-JP" altLang="en-US" smtClean="0"/>
              <a:t>19</a:t>
            </a:fld>
            <a:endParaRPr kumimoji="1" lang="ja-JP" altLang="en-US"/>
          </a:p>
        </p:txBody>
      </p:sp>
    </p:spTree>
    <p:extLst>
      <p:ext uri="{BB962C8B-B14F-4D97-AF65-F5344CB8AC3E}">
        <p14:creationId xmlns:p14="http://schemas.microsoft.com/office/powerpoint/2010/main" val="6852690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123728" y="274638"/>
            <a:ext cx="6563072" cy="706090"/>
          </a:xfrm>
        </p:spPr>
        <p:txBody>
          <a:bodyPr>
            <a:normAutofit fontScale="90000"/>
          </a:bodyPr>
          <a:lstStyle/>
          <a:p>
            <a:endParaRPr kumimoji="1" lang="ja-JP" altLang="en-US" dirty="0"/>
          </a:p>
        </p:txBody>
      </p:sp>
      <p:sp>
        <p:nvSpPr>
          <p:cNvPr id="3" name="コンテンツ プレースホルダー 2"/>
          <p:cNvSpPr>
            <a:spLocks noGrp="1"/>
          </p:cNvSpPr>
          <p:nvPr>
            <p:ph idx="1"/>
          </p:nvPr>
        </p:nvSpPr>
        <p:spPr/>
        <p:txBody>
          <a:bodyPr/>
          <a:lstStyle/>
          <a:p>
            <a:pPr marL="0" indent="0">
              <a:buNone/>
            </a:pPr>
            <a:r>
              <a:rPr kumimoji="1" lang="ja-JP" altLang="en-US" dirty="0" smtClean="0">
                <a:latin typeface="+mn-ea"/>
              </a:rPr>
              <a:t>１　現状分析</a:t>
            </a:r>
            <a:endParaRPr kumimoji="1" lang="en-US" altLang="ja-JP" dirty="0" smtClean="0">
              <a:latin typeface="+mn-ea"/>
            </a:endParaRPr>
          </a:p>
          <a:p>
            <a:pPr marL="0" indent="0">
              <a:buNone/>
            </a:pPr>
            <a:r>
              <a:rPr lang="ja-JP" altLang="en-US" dirty="0" smtClean="0">
                <a:latin typeface="+mn-ea"/>
              </a:rPr>
              <a:t>２</a:t>
            </a:r>
            <a:r>
              <a:rPr lang="ja-JP" altLang="en-US" dirty="0">
                <a:latin typeface="+mn-ea"/>
              </a:rPr>
              <a:t>　</a:t>
            </a:r>
            <a:r>
              <a:rPr kumimoji="1" lang="ja-JP" altLang="en-US" dirty="0" smtClean="0">
                <a:latin typeface="+mn-ea"/>
              </a:rPr>
              <a:t>研究意義</a:t>
            </a:r>
            <a:endParaRPr kumimoji="1" lang="en-US" altLang="ja-JP" dirty="0" smtClean="0">
              <a:latin typeface="+mn-ea"/>
            </a:endParaRPr>
          </a:p>
          <a:p>
            <a:pPr marL="0" indent="0">
              <a:buNone/>
            </a:pPr>
            <a:r>
              <a:rPr lang="en-US" altLang="ja-JP" dirty="0" smtClean="0">
                <a:latin typeface="+mn-ea"/>
              </a:rPr>
              <a:t>3   </a:t>
            </a:r>
            <a:r>
              <a:rPr lang="ja-JP" altLang="en-US" dirty="0" smtClean="0">
                <a:latin typeface="+mn-ea"/>
              </a:rPr>
              <a:t>問題意識</a:t>
            </a:r>
            <a:endParaRPr lang="en-US" altLang="ja-JP" dirty="0" smtClean="0">
              <a:latin typeface="+mn-ea"/>
            </a:endParaRPr>
          </a:p>
          <a:p>
            <a:pPr marL="0" indent="0">
              <a:buNone/>
            </a:pPr>
            <a:r>
              <a:rPr kumimoji="1" lang="ja-JP" altLang="en-US" dirty="0" smtClean="0">
                <a:latin typeface="+mn-ea"/>
              </a:rPr>
              <a:t>５　仮説の導出</a:t>
            </a:r>
            <a:endParaRPr kumimoji="1" lang="en-US" altLang="ja-JP" dirty="0" smtClean="0">
              <a:latin typeface="+mn-ea"/>
            </a:endParaRPr>
          </a:p>
          <a:p>
            <a:pPr marL="0" indent="0">
              <a:buNone/>
            </a:pPr>
            <a:r>
              <a:rPr lang="ja-JP" altLang="en-US" dirty="0" smtClean="0">
                <a:latin typeface="+mn-ea"/>
              </a:rPr>
              <a:t>６　仮説</a:t>
            </a:r>
            <a:endParaRPr lang="en-US" altLang="ja-JP" dirty="0" smtClean="0">
              <a:latin typeface="+mn-ea"/>
            </a:endParaRPr>
          </a:p>
          <a:p>
            <a:pPr marL="0" indent="0">
              <a:buNone/>
            </a:pPr>
            <a:r>
              <a:rPr kumimoji="1" lang="ja-JP" altLang="en-US" dirty="0" smtClean="0">
                <a:latin typeface="+mn-ea"/>
              </a:rPr>
              <a:t>７　参考文献＆</a:t>
            </a:r>
            <a:r>
              <a:rPr kumimoji="1" lang="en-US" altLang="ja-JP" dirty="0" smtClean="0">
                <a:latin typeface="+mn-ea"/>
              </a:rPr>
              <a:t>URL</a:t>
            </a:r>
            <a:endParaRPr kumimoji="1" lang="ja-JP" altLang="en-US" dirty="0">
              <a:latin typeface="+mn-ea"/>
            </a:endParaRPr>
          </a:p>
        </p:txBody>
      </p:sp>
      <p:grpSp>
        <p:nvGrpSpPr>
          <p:cNvPr id="5" name="グループ化 4"/>
          <p:cNvGrpSpPr/>
          <p:nvPr/>
        </p:nvGrpSpPr>
        <p:grpSpPr>
          <a:xfrm>
            <a:off x="0" y="0"/>
            <a:ext cx="9144000" cy="1152128"/>
            <a:chOff x="82280" y="-9128"/>
            <a:chExt cx="9061720" cy="1152128"/>
          </a:xfrm>
        </p:grpSpPr>
        <p:sp>
          <p:nvSpPr>
            <p:cNvPr id="6" name="正方形/長方形 5"/>
            <p:cNvSpPr/>
            <p:nvPr/>
          </p:nvSpPr>
          <p:spPr>
            <a:xfrm>
              <a:off x="82280" y="-9128"/>
              <a:ext cx="1595311" cy="1152128"/>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smtClean="0">
                  <a:solidFill>
                    <a:schemeClr val="tx1"/>
                  </a:solidFill>
                  <a:latin typeface="+mn-ea"/>
                </a:rPr>
                <a:t>発表の流れ</a:t>
              </a:r>
              <a:endParaRPr lang="en-US" altLang="ja-JP" sz="2000" dirty="0" smtClean="0">
                <a:solidFill>
                  <a:schemeClr val="tx1"/>
                </a:solidFill>
                <a:latin typeface="+mn-ea"/>
              </a:endParaRPr>
            </a:p>
          </p:txBody>
        </p:sp>
        <p:sp>
          <p:nvSpPr>
            <p:cNvPr id="8" name="タイトル 1"/>
            <p:cNvSpPr txBox="1">
              <a:spLocks/>
            </p:cNvSpPr>
            <p:nvPr/>
          </p:nvSpPr>
          <p:spPr>
            <a:xfrm>
              <a:off x="1677591" y="-9128"/>
              <a:ext cx="7466409" cy="115212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p>
              <a:pPr lvl="0" algn="ctr">
                <a:spcBef>
                  <a:spcPct val="0"/>
                </a:spcBef>
              </a:pPr>
              <a:r>
                <a:rPr lang="ja-JP" altLang="en-US" sz="4400" dirty="0" smtClean="0">
                  <a:solidFill>
                    <a:schemeClr val="bg1"/>
                  </a:solidFill>
                  <a:latin typeface="HGP創英角ｺﾞｼｯｸUB" pitchFamily="50" charset="-128"/>
                  <a:ea typeface="HGP創英角ｺﾞｼｯｸUB" pitchFamily="50" charset="-128"/>
                </a:rPr>
                <a:t>研究の流れ</a:t>
              </a:r>
              <a:endParaRPr kumimoji="1" lang="en-US" altLang="ja-JP" sz="4400" b="0" i="0" u="none" strike="noStrike" kern="1200" cap="none" spc="0" normalizeH="0" baseline="0" noProof="0" dirty="0" smtClean="0">
                <a:ln>
                  <a:noFill/>
                </a:ln>
                <a:solidFill>
                  <a:schemeClr val="bg1"/>
                </a:solidFill>
                <a:effectLst/>
                <a:uLnTx/>
                <a:uFillTx/>
                <a:latin typeface="HGP創英角ｺﾞｼｯｸUB" pitchFamily="50" charset="-128"/>
                <a:ea typeface="HGP創英角ｺﾞｼｯｸUB" pitchFamily="50" charset="-128"/>
              </a:endParaRPr>
            </a:p>
          </p:txBody>
        </p:sp>
      </p:grpSp>
      <p:sp>
        <p:nvSpPr>
          <p:cNvPr id="4" name="スライド番号プレースホルダー 3"/>
          <p:cNvSpPr>
            <a:spLocks noGrp="1"/>
          </p:cNvSpPr>
          <p:nvPr>
            <p:ph type="sldNum" sz="quarter" idx="12"/>
          </p:nvPr>
        </p:nvSpPr>
        <p:spPr/>
        <p:txBody>
          <a:bodyPr/>
          <a:lstStyle/>
          <a:p>
            <a:fld id="{69A6FDD3-3E44-4751-ABCA-CC192DC5BFE5}" type="slidenum">
              <a:rPr kumimoji="1" lang="ja-JP" altLang="en-US" smtClean="0"/>
              <a:t>2</a:t>
            </a:fld>
            <a:endParaRPr kumimoji="1" lang="ja-JP" altLang="en-US"/>
          </a:p>
        </p:txBody>
      </p:sp>
    </p:spTree>
    <p:extLst>
      <p:ext uri="{BB962C8B-B14F-4D97-AF65-F5344CB8AC3E}">
        <p14:creationId xmlns:p14="http://schemas.microsoft.com/office/powerpoint/2010/main" val="78876267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1"/>
          <p:cNvSpPr txBox="1">
            <a:spLocks/>
          </p:cNvSpPr>
          <p:nvPr/>
        </p:nvSpPr>
        <p:spPr>
          <a:xfrm>
            <a:off x="1719894" y="2155"/>
            <a:ext cx="7424107" cy="113793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p>
            <a:pPr lvl="0" algn="ctr">
              <a:spcBef>
                <a:spcPct val="0"/>
              </a:spcBef>
            </a:pPr>
            <a:r>
              <a:rPr lang="en-US" altLang="ja-JP" sz="4400" dirty="0">
                <a:solidFill>
                  <a:schemeClr val="bg1"/>
                </a:solidFill>
                <a:latin typeface="HGP創英角ｺﾞｼｯｸUB" pitchFamily="50" charset="-128"/>
                <a:ea typeface="HGP創英角ｺﾞｼｯｸUB" pitchFamily="50" charset="-128"/>
              </a:rPr>
              <a:t>FT</a:t>
            </a:r>
            <a:r>
              <a:rPr lang="ja-JP" altLang="en-US" sz="4400" dirty="0" smtClean="0">
                <a:solidFill>
                  <a:schemeClr val="bg1"/>
                </a:solidFill>
                <a:latin typeface="HGP創英角ｺﾞｼｯｸUB" pitchFamily="50" charset="-128"/>
                <a:ea typeface="HGP創英角ｺﾞｼｯｸUB" pitchFamily="50" charset="-128"/>
              </a:rPr>
              <a:t>広告の効果</a:t>
            </a:r>
            <a:endParaRPr kumimoji="1" lang="ja-JP" altLang="en-US" sz="4400" b="0" i="0" u="none" strike="noStrike" kern="1200" cap="none" spc="0" normalizeH="0" baseline="0" noProof="0" dirty="0">
              <a:ln>
                <a:noFill/>
              </a:ln>
              <a:solidFill>
                <a:schemeClr val="bg1"/>
              </a:solidFill>
              <a:effectLst/>
              <a:uLnTx/>
              <a:uFillTx/>
              <a:latin typeface="HGP創英角ｺﾞｼｯｸUB" pitchFamily="50" charset="-128"/>
              <a:ea typeface="HGP創英角ｺﾞｼｯｸUB" pitchFamily="50" charset="-128"/>
            </a:endParaRPr>
          </a:p>
        </p:txBody>
      </p:sp>
      <p:sp>
        <p:nvSpPr>
          <p:cNvPr id="8" name="正方形/長方形 7"/>
          <p:cNvSpPr/>
          <p:nvPr/>
        </p:nvSpPr>
        <p:spPr>
          <a:xfrm>
            <a:off x="-10345" y="5980"/>
            <a:ext cx="1752884" cy="114702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a:solidFill>
                  <a:schemeClr val="tx1"/>
                </a:solidFill>
                <a:latin typeface="+mn-ea"/>
              </a:rPr>
              <a:t>問題意識</a:t>
            </a:r>
            <a:endParaRPr lang="en-US" altLang="ja-JP" sz="2000" dirty="0" smtClean="0">
              <a:solidFill>
                <a:schemeClr val="tx1"/>
              </a:solidFill>
              <a:latin typeface="+mn-ea"/>
            </a:endParaRPr>
          </a:p>
        </p:txBody>
      </p:sp>
      <p:sp>
        <p:nvSpPr>
          <p:cNvPr id="2" name="スライド番号プレースホルダー 1"/>
          <p:cNvSpPr>
            <a:spLocks noGrp="1"/>
          </p:cNvSpPr>
          <p:nvPr>
            <p:ph type="sldNum" sz="quarter" idx="12"/>
          </p:nvPr>
        </p:nvSpPr>
        <p:spPr/>
        <p:txBody>
          <a:bodyPr/>
          <a:lstStyle/>
          <a:p>
            <a:fld id="{69A6FDD3-3E44-4751-ABCA-CC192DC5BFE5}" type="slidenum">
              <a:rPr kumimoji="1" lang="ja-JP" altLang="en-US" smtClean="0"/>
              <a:pPr/>
              <a:t>20</a:t>
            </a:fld>
            <a:endParaRPr kumimoji="1" lang="ja-JP" altLang="en-US"/>
          </a:p>
        </p:txBody>
      </p:sp>
      <p:sp>
        <p:nvSpPr>
          <p:cNvPr id="12" name="角丸四角形 11"/>
          <p:cNvSpPr/>
          <p:nvPr/>
        </p:nvSpPr>
        <p:spPr>
          <a:xfrm>
            <a:off x="552999" y="4222372"/>
            <a:ext cx="8136904" cy="1326646"/>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lvl="0">
              <a:spcBef>
                <a:spcPct val="20000"/>
              </a:spcBef>
            </a:pPr>
            <a:r>
              <a:rPr lang="ja-JP" altLang="en-US" sz="3200" dirty="0" smtClean="0">
                <a:solidFill>
                  <a:srgbClr val="FF0000"/>
                </a:solidFill>
                <a:latin typeface="HGP創英角ｺﾞｼｯｸUB" pitchFamily="50" charset="-128"/>
                <a:ea typeface="HGP創英角ｺﾞｼｯｸUB" pitchFamily="50" charset="-128"/>
              </a:rPr>
              <a:t>消費者</a:t>
            </a:r>
            <a:r>
              <a:rPr lang="ja-JP" altLang="en-US" sz="3200" dirty="0">
                <a:solidFill>
                  <a:srgbClr val="FF0000"/>
                </a:solidFill>
                <a:latin typeface="HGP創英角ｺﾞｼｯｸUB" pitchFamily="50" charset="-128"/>
                <a:ea typeface="HGP創英角ｺﾞｼｯｸUB" pitchFamily="50" charset="-128"/>
              </a:rPr>
              <a:t>が目にする時間が増え</a:t>
            </a:r>
            <a:r>
              <a:rPr lang="ja-JP" altLang="en-US" sz="3200" dirty="0" smtClean="0">
                <a:solidFill>
                  <a:srgbClr val="FF0000"/>
                </a:solidFill>
                <a:latin typeface="HGP創英角ｺﾞｼｯｸUB" pitchFamily="50" charset="-128"/>
                <a:ea typeface="HGP創英角ｺﾞｼｯｸUB" pitchFamily="50" charset="-128"/>
              </a:rPr>
              <a:t>、バナー広告より高い</a:t>
            </a:r>
            <a:r>
              <a:rPr lang="ja-JP" altLang="en-US" sz="3200" dirty="0">
                <a:solidFill>
                  <a:srgbClr val="FF0000"/>
                </a:solidFill>
                <a:latin typeface="HGP創英角ｺﾞｼｯｸUB" pitchFamily="50" charset="-128"/>
                <a:ea typeface="HGP創英角ｺﾞｼｯｸUB" pitchFamily="50" charset="-128"/>
              </a:rPr>
              <a:t>効果が期待できる。</a:t>
            </a:r>
          </a:p>
        </p:txBody>
      </p:sp>
      <p:sp>
        <p:nvSpPr>
          <p:cNvPr id="3" name="正方形/長方形 2"/>
          <p:cNvSpPr/>
          <p:nvPr/>
        </p:nvSpPr>
        <p:spPr>
          <a:xfrm>
            <a:off x="894721" y="1385812"/>
            <a:ext cx="7426565" cy="2850011"/>
          </a:xfrm>
          <a:prstGeom prst="rect">
            <a:avLst/>
          </a:prstGeom>
        </p:spPr>
        <p:txBody>
          <a:bodyPr wrap="square">
            <a:spAutoFit/>
          </a:bodyPr>
          <a:lstStyle/>
          <a:p>
            <a:pPr lvl="0">
              <a:spcBef>
                <a:spcPct val="20000"/>
              </a:spcBef>
            </a:pPr>
            <a:r>
              <a:rPr lang="en-US" altLang="ja-JP" sz="3200" dirty="0">
                <a:solidFill>
                  <a:prstClr val="black"/>
                </a:solidFill>
                <a:latin typeface="+mn-ea"/>
              </a:rPr>
              <a:t>FT</a:t>
            </a:r>
            <a:r>
              <a:rPr lang="ja-JP" altLang="en-US" sz="3200" dirty="0" smtClean="0">
                <a:solidFill>
                  <a:prstClr val="black"/>
                </a:solidFill>
                <a:latin typeface="+mn-ea"/>
              </a:rPr>
              <a:t>広告</a:t>
            </a:r>
            <a:r>
              <a:rPr lang="ja-JP" altLang="en-US" sz="3200" dirty="0">
                <a:solidFill>
                  <a:prstClr val="black"/>
                </a:solidFill>
                <a:latin typeface="+mn-ea"/>
              </a:rPr>
              <a:t>は</a:t>
            </a:r>
            <a:endParaRPr lang="en-US" altLang="ja-JP" sz="3200" dirty="0">
              <a:solidFill>
                <a:prstClr val="black"/>
              </a:solidFill>
              <a:latin typeface="+mn-ea"/>
            </a:endParaRPr>
          </a:p>
          <a:p>
            <a:pPr lvl="0">
              <a:spcBef>
                <a:spcPct val="20000"/>
              </a:spcBef>
            </a:pPr>
            <a:r>
              <a:rPr lang="ja-JP" altLang="en-US" sz="3200" dirty="0">
                <a:solidFill>
                  <a:prstClr val="black"/>
                </a:solidFill>
                <a:latin typeface="+mn-ea"/>
              </a:rPr>
              <a:t>①強制的にコンテンツ上に</a:t>
            </a:r>
            <a:r>
              <a:rPr lang="ja-JP" altLang="en-US" sz="3200" dirty="0" smtClean="0">
                <a:solidFill>
                  <a:prstClr val="black"/>
                </a:solidFill>
                <a:latin typeface="+mn-ea"/>
              </a:rPr>
              <a:t>重なる。</a:t>
            </a:r>
            <a:endParaRPr lang="en-US" altLang="ja-JP" sz="3200" dirty="0">
              <a:solidFill>
                <a:prstClr val="black"/>
              </a:solidFill>
              <a:latin typeface="+mn-ea"/>
            </a:endParaRPr>
          </a:p>
          <a:p>
            <a:pPr marL="363538" lvl="0" indent="-363538">
              <a:spcBef>
                <a:spcPct val="20000"/>
              </a:spcBef>
            </a:pPr>
            <a:r>
              <a:rPr lang="ja-JP" altLang="en-US" sz="3200" dirty="0">
                <a:solidFill>
                  <a:prstClr val="black"/>
                </a:solidFill>
                <a:latin typeface="+mn-ea"/>
              </a:rPr>
              <a:t>②スクロールしてもコンテンツの上に付いてきたりするので</a:t>
            </a:r>
            <a:r>
              <a:rPr lang="ja-JP" altLang="en-US" sz="3200" dirty="0" smtClean="0">
                <a:solidFill>
                  <a:prstClr val="black"/>
                </a:solidFill>
                <a:latin typeface="+mn-ea"/>
              </a:rPr>
              <a:t>、バナー</a:t>
            </a:r>
            <a:r>
              <a:rPr lang="ja-JP" altLang="en-US" sz="3200" dirty="0">
                <a:solidFill>
                  <a:prstClr val="black"/>
                </a:solidFill>
                <a:latin typeface="+mn-ea"/>
              </a:rPr>
              <a:t>広告より目につきやすい。</a:t>
            </a:r>
          </a:p>
        </p:txBody>
      </p:sp>
      <p:sp>
        <p:nvSpPr>
          <p:cNvPr id="4" name="テキスト ボックス 3"/>
          <p:cNvSpPr txBox="1"/>
          <p:nvPr/>
        </p:nvSpPr>
        <p:spPr>
          <a:xfrm>
            <a:off x="2880057" y="5822576"/>
            <a:ext cx="3482788" cy="707886"/>
          </a:xfrm>
          <a:prstGeom prst="rect">
            <a:avLst/>
          </a:prstGeom>
          <a:noFill/>
        </p:spPr>
        <p:txBody>
          <a:bodyPr wrap="square" rtlCol="0">
            <a:spAutoFit/>
          </a:bodyPr>
          <a:lstStyle/>
          <a:p>
            <a:pPr algn="ctr"/>
            <a:r>
              <a:rPr kumimoji="1" lang="ja-JP" altLang="en-US" sz="4000" dirty="0" smtClean="0">
                <a:latin typeface="+mn-ea"/>
              </a:rPr>
              <a:t>しかし・・・</a:t>
            </a:r>
            <a:endParaRPr kumimoji="1" lang="ja-JP" altLang="en-US" sz="4000" dirty="0">
              <a:latin typeface="+mn-ea"/>
            </a:endParaRPr>
          </a:p>
        </p:txBody>
      </p:sp>
    </p:spTree>
    <p:extLst>
      <p:ext uri="{BB962C8B-B14F-4D97-AF65-F5344CB8AC3E}">
        <p14:creationId xmlns:p14="http://schemas.microsoft.com/office/powerpoint/2010/main" val="11967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t0.gstatic.com/images?q=tbn:ANd9GcRwaW4cy7AKozMHFD3TitMSmnBEEXxEaEYfv9bFWfPWHFhV6kyezfuove8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1108" y="1708322"/>
            <a:ext cx="1743075" cy="2619375"/>
          </a:xfrm>
          <a:prstGeom prst="rect">
            <a:avLst/>
          </a:prstGeom>
          <a:noFill/>
          <a:extLst>
            <a:ext uri="{909E8E84-426E-40DD-AFC4-6F175D3DCCD1}">
              <a14:hiddenFill xmlns:a14="http://schemas.microsoft.com/office/drawing/2010/main">
                <a:solidFill>
                  <a:srgbClr val="FFFFFF"/>
                </a:solidFill>
              </a14:hiddenFill>
            </a:ext>
          </a:extLst>
        </p:spPr>
      </p:pic>
      <p:sp>
        <p:nvSpPr>
          <p:cNvPr id="9" name="角丸四角形吹き出し 8"/>
          <p:cNvSpPr/>
          <p:nvPr/>
        </p:nvSpPr>
        <p:spPr>
          <a:xfrm>
            <a:off x="2625244" y="1703585"/>
            <a:ext cx="4827076" cy="3021559"/>
          </a:xfrm>
          <a:prstGeom prst="wedgeRoundRectCallout">
            <a:avLst>
              <a:gd name="adj1" fmla="val -70419"/>
              <a:gd name="adj2" fmla="val -22927"/>
              <a:gd name="adj3" fmla="val 16667"/>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ja-JP" altLang="en-US" sz="2400" dirty="0" smtClean="0">
                <a:latin typeface="+mn-ea"/>
              </a:rPr>
              <a:t>・不快だから絶対クリックしない。</a:t>
            </a:r>
            <a:endParaRPr lang="en-US" altLang="ja-JP" sz="2400" dirty="0" smtClean="0">
              <a:latin typeface="+mn-ea"/>
            </a:endParaRPr>
          </a:p>
          <a:p>
            <a:pPr algn="ctr"/>
            <a:r>
              <a:rPr lang="ja-JP" altLang="en-US" sz="2400" dirty="0" smtClean="0">
                <a:latin typeface="+mn-ea"/>
              </a:rPr>
              <a:t>・モバゲー、グリーとかのイメージが悪くなる。</a:t>
            </a:r>
            <a:endParaRPr lang="en-US" altLang="ja-JP" sz="2400" dirty="0" smtClean="0">
              <a:latin typeface="+mn-ea"/>
            </a:endParaRPr>
          </a:p>
          <a:p>
            <a:r>
              <a:rPr lang="ja-JP" altLang="en-US" sz="2400" dirty="0" smtClean="0">
                <a:latin typeface="+mn-ea"/>
              </a:rPr>
              <a:t>・スクロールが妨げられる</a:t>
            </a:r>
            <a:r>
              <a:rPr lang="ja-JP" altLang="en-US" dirty="0" smtClean="0">
                <a:latin typeface="+mn-ea"/>
              </a:rPr>
              <a:t>。</a:t>
            </a:r>
            <a:endParaRPr lang="en-US" altLang="ja-JP" dirty="0">
              <a:latin typeface="+mn-ea"/>
            </a:endParaRPr>
          </a:p>
          <a:p>
            <a:r>
              <a:rPr lang="ja-JP" altLang="en-US" sz="2400" dirty="0" smtClean="0">
                <a:latin typeface="+mn-ea"/>
              </a:rPr>
              <a:t>・押しつけが不快</a:t>
            </a:r>
            <a:endParaRPr lang="en-US" altLang="ja-JP" sz="2400" dirty="0" smtClean="0">
              <a:latin typeface="+mn-ea"/>
            </a:endParaRPr>
          </a:p>
          <a:p>
            <a:pPr algn="ctr"/>
            <a:r>
              <a:rPr lang="ja-JP" altLang="en-US" sz="2400" dirty="0" smtClean="0">
                <a:latin typeface="+mn-ea"/>
              </a:rPr>
              <a:t>・わざわざ広告を閉じるのが面倒</a:t>
            </a:r>
            <a:endParaRPr lang="en-US" altLang="ja-JP" sz="2400" dirty="0" smtClean="0">
              <a:latin typeface="+mn-ea"/>
            </a:endParaRPr>
          </a:p>
          <a:p>
            <a:pPr algn="ctr"/>
            <a:endParaRPr kumimoji="1" lang="ja-JP" altLang="en-US" dirty="0"/>
          </a:p>
        </p:txBody>
      </p:sp>
      <p:sp>
        <p:nvSpPr>
          <p:cNvPr id="11" name="テキスト ボックス 10"/>
          <p:cNvSpPr txBox="1"/>
          <p:nvPr/>
        </p:nvSpPr>
        <p:spPr>
          <a:xfrm>
            <a:off x="1052645" y="5013176"/>
            <a:ext cx="6831723" cy="769441"/>
          </a:xfrm>
          <a:prstGeom prst="rect">
            <a:avLst/>
          </a:prstGeom>
          <a:noFill/>
        </p:spPr>
        <p:txBody>
          <a:bodyPr wrap="square" rtlCol="0">
            <a:spAutoFit/>
          </a:bodyPr>
          <a:lstStyle/>
          <a:p>
            <a:pPr algn="ctr"/>
            <a:r>
              <a:rPr lang="ja-JP" altLang="en-US" sz="4400" dirty="0">
                <a:latin typeface="+mn-ea"/>
              </a:rPr>
              <a:t>不快に感じる消費者が多い</a:t>
            </a:r>
            <a:endParaRPr kumimoji="1" lang="ja-JP" altLang="en-US" sz="4400" dirty="0">
              <a:latin typeface="+mn-ea"/>
            </a:endParaRPr>
          </a:p>
        </p:txBody>
      </p:sp>
      <p:sp>
        <p:nvSpPr>
          <p:cNvPr id="10" name="タイトル 1"/>
          <p:cNvSpPr txBox="1">
            <a:spLocks/>
          </p:cNvSpPr>
          <p:nvPr/>
        </p:nvSpPr>
        <p:spPr>
          <a:xfrm>
            <a:off x="1719894" y="-28283"/>
            <a:ext cx="7424107" cy="113793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p>
            <a:pPr lvl="0" algn="ctr">
              <a:spcBef>
                <a:spcPct val="0"/>
              </a:spcBef>
            </a:pPr>
            <a:endParaRPr kumimoji="1" lang="ja-JP" altLang="en-US" sz="4400" b="0" i="0" u="none" strike="noStrike" kern="1200" cap="none" spc="0" normalizeH="0" baseline="0" noProof="0" dirty="0">
              <a:ln>
                <a:noFill/>
              </a:ln>
              <a:solidFill>
                <a:schemeClr val="bg1"/>
              </a:solidFill>
              <a:effectLst/>
              <a:uLnTx/>
              <a:uFillTx/>
              <a:latin typeface="HGP創英角ｺﾞｼｯｸUB" pitchFamily="50" charset="-128"/>
              <a:ea typeface="HGP創英角ｺﾞｼｯｸUB" pitchFamily="50" charset="-128"/>
            </a:endParaRPr>
          </a:p>
        </p:txBody>
      </p:sp>
      <p:sp>
        <p:nvSpPr>
          <p:cNvPr id="3" name="正方形/長方形 2"/>
          <p:cNvSpPr/>
          <p:nvPr/>
        </p:nvSpPr>
        <p:spPr>
          <a:xfrm>
            <a:off x="1719894" y="116632"/>
            <a:ext cx="7424106" cy="769441"/>
          </a:xfrm>
          <a:prstGeom prst="rect">
            <a:avLst/>
          </a:prstGeom>
        </p:spPr>
        <p:txBody>
          <a:bodyPr wrap="square">
            <a:spAutoFit/>
          </a:bodyPr>
          <a:lstStyle/>
          <a:p>
            <a:pPr lvl="0" algn="ctr">
              <a:spcBef>
                <a:spcPct val="0"/>
              </a:spcBef>
            </a:pPr>
            <a:r>
              <a:rPr lang="en-US" altLang="ja-JP" sz="4400" dirty="0">
                <a:solidFill>
                  <a:prstClr val="white"/>
                </a:solidFill>
                <a:latin typeface="HGP創英角ｺﾞｼｯｸUB" pitchFamily="50" charset="-128"/>
                <a:ea typeface="HGP創英角ｺﾞｼｯｸUB" pitchFamily="50" charset="-128"/>
              </a:rPr>
              <a:t>FT</a:t>
            </a:r>
            <a:r>
              <a:rPr lang="ja-JP" altLang="en-US" sz="4400" dirty="0" smtClean="0">
                <a:solidFill>
                  <a:prstClr val="white"/>
                </a:solidFill>
                <a:latin typeface="HGP創英角ｺﾞｼｯｸUB" pitchFamily="50" charset="-128"/>
                <a:ea typeface="HGP創英角ｺﾞｼｯｸUB" pitchFamily="50" charset="-128"/>
              </a:rPr>
              <a:t>広告</a:t>
            </a:r>
            <a:r>
              <a:rPr lang="ja-JP" altLang="en-US" sz="4400" dirty="0">
                <a:solidFill>
                  <a:prstClr val="white"/>
                </a:solidFill>
                <a:latin typeface="HGP創英角ｺﾞｼｯｸUB" pitchFamily="50" charset="-128"/>
                <a:ea typeface="HGP創英角ｺﾞｼｯｸUB" pitchFamily="50" charset="-128"/>
              </a:rPr>
              <a:t>への</a:t>
            </a:r>
            <a:r>
              <a:rPr lang="ja-JP" altLang="en-US" sz="4400" dirty="0" smtClean="0">
                <a:solidFill>
                  <a:prstClr val="white"/>
                </a:solidFill>
                <a:latin typeface="HGP創英角ｺﾞｼｯｸUB" pitchFamily="50" charset="-128"/>
                <a:ea typeface="HGP創英角ｺﾞｼｯｸUB" pitchFamily="50" charset="-128"/>
              </a:rPr>
              <a:t>印象</a:t>
            </a:r>
            <a:endParaRPr lang="ja-JP" altLang="en-US" sz="4400" dirty="0">
              <a:solidFill>
                <a:prstClr val="white"/>
              </a:solidFill>
              <a:latin typeface="HGP創英角ｺﾞｼｯｸUB" pitchFamily="50" charset="-128"/>
              <a:ea typeface="HGP創英角ｺﾞｼｯｸUB" pitchFamily="50" charset="-128"/>
            </a:endParaRPr>
          </a:p>
        </p:txBody>
      </p:sp>
      <p:sp>
        <p:nvSpPr>
          <p:cNvPr id="2" name="スライド番号プレースホルダー 1"/>
          <p:cNvSpPr>
            <a:spLocks noGrp="1"/>
          </p:cNvSpPr>
          <p:nvPr>
            <p:ph type="sldNum" sz="quarter" idx="12"/>
          </p:nvPr>
        </p:nvSpPr>
        <p:spPr/>
        <p:txBody>
          <a:bodyPr/>
          <a:lstStyle/>
          <a:p>
            <a:fld id="{69A6FDD3-3E44-4751-ABCA-CC192DC5BFE5}" type="slidenum">
              <a:rPr kumimoji="1" lang="ja-JP" altLang="en-US" smtClean="0"/>
              <a:t>21</a:t>
            </a:fld>
            <a:endParaRPr kumimoji="1" lang="ja-JP" altLang="en-US"/>
          </a:p>
        </p:txBody>
      </p:sp>
      <p:sp>
        <p:nvSpPr>
          <p:cNvPr id="13" name="正方形/長方形 12"/>
          <p:cNvSpPr/>
          <p:nvPr/>
        </p:nvSpPr>
        <p:spPr>
          <a:xfrm>
            <a:off x="-10345" y="5980"/>
            <a:ext cx="1752884" cy="114702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a:solidFill>
                  <a:schemeClr val="tx1"/>
                </a:solidFill>
                <a:latin typeface="+mn-ea"/>
              </a:rPr>
              <a:t>問題意識</a:t>
            </a:r>
            <a:endParaRPr lang="en-US" altLang="ja-JP" sz="2000" dirty="0" smtClean="0">
              <a:solidFill>
                <a:schemeClr val="tx1"/>
              </a:solidFill>
              <a:latin typeface="+mn-ea"/>
            </a:endParaRPr>
          </a:p>
        </p:txBody>
      </p:sp>
    </p:spTree>
    <p:extLst>
      <p:ext uri="{BB962C8B-B14F-4D97-AF65-F5344CB8AC3E}">
        <p14:creationId xmlns:p14="http://schemas.microsoft.com/office/powerpoint/2010/main" val="225186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5"/>
          <p:cNvSpPr>
            <a:spLocks noGrp="1"/>
          </p:cNvSpPr>
          <p:nvPr>
            <p:ph idx="1"/>
          </p:nvPr>
        </p:nvSpPr>
        <p:spPr>
          <a:xfrm>
            <a:off x="470647" y="1327225"/>
            <a:ext cx="8229600" cy="4525963"/>
          </a:xfrm>
        </p:spPr>
        <p:txBody>
          <a:bodyPr/>
          <a:lstStyle/>
          <a:p>
            <a:r>
              <a:rPr kumimoji="1" lang="en-US" altLang="ja-JP" dirty="0" smtClean="0">
                <a:latin typeface="+mn-ea"/>
              </a:rPr>
              <a:t>WEB</a:t>
            </a:r>
            <a:r>
              <a:rPr kumimoji="1" lang="ja-JP" altLang="en-US" dirty="0" smtClean="0">
                <a:latin typeface="+mn-ea"/>
              </a:rPr>
              <a:t>広告の中でもコンテンツに被さっている「</a:t>
            </a:r>
            <a:r>
              <a:rPr lang="en-US" altLang="ja-JP" dirty="0">
                <a:latin typeface="+mn-ea"/>
              </a:rPr>
              <a:t>FT</a:t>
            </a:r>
            <a:r>
              <a:rPr kumimoji="1" lang="ja-JP" altLang="en-US" dirty="0" smtClean="0">
                <a:latin typeface="+mn-ea"/>
              </a:rPr>
              <a:t>広告」は他のネット広告に比べ好印象を与える度合いは低い。</a:t>
            </a:r>
            <a:endParaRPr kumimoji="1" lang="ja-JP" altLang="en-US" dirty="0">
              <a:latin typeface="+mn-ea"/>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2353" y="3521711"/>
            <a:ext cx="8027894" cy="26136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正方形/長方形 6"/>
          <p:cNvSpPr/>
          <p:nvPr/>
        </p:nvSpPr>
        <p:spPr>
          <a:xfrm>
            <a:off x="2382044" y="3034448"/>
            <a:ext cx="4608512" cy="4872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a:solidFill>
                  <a:schemeClr val="tx1"/>
                </a:solidFill>
                <a:latin typeface="HGP創英角ｺﾞｼｯｸUB" pitchFamily="50" charset="-128"/>
                <a:ea typeface="HGP創英角ｺﾞｼｯｸUB" pitchFamily="50" charset="-128"/>
              </a:rPr>
              <a:t>好印象</a:t>
            </a:r>
            <a:r>
              <a:rPr lang="ja-JP" altLang="en-US" sz="2000" dirty="0" smtClean="0">
                <a:solidFill>
                  <a:schemeClr val="tx1"/>
                </a:solidFill>
                <a:latin typeface="HGP創英角ｺﾞｼｯｸUB" pitchFamily="50" charset="-128"/>
                <a:ea typeface="HGP創英角ｺﾞｼｯｸUB" pitchFamily="50" charset="-128"/>
              </a:rPr>
              <a:t>を与える広告</a:t>
            </a:r>
            <a:endParaRPr kumimoji="1" lang="ja-JP" altLang="en-US" sz="2000" dirty="0">
              <a:solidFill>
                <a:schemeClr val="tx1"/>
              </a:solidFill>
              <a:latin typeface="HGP創英角ｺﾞｼｯｸUB" pitchFamily="50" charset="-128"/>
              <a:ea typeface="HGP創英角ｺﾞｼｯｸUB" pitchFamily="50" charset="-128"/>
            </a:endParaRPr>
          </a:p>
        </p:txBody>
      </p:sp>
      <p:pic>
        <p:nvPicPr>
          <p:cNvPr id="9"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2353" y="5174306"/>
            <a:ext cx="2420471" cy="315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テキスト ボックス 9"/>
          <p:cNvSpPr txBox="1"/>
          <p:nvPr/>
        </p:nvSpPr>
        <p:spPr>
          <a:xfrm>
            <a:off x="4211960" y="5331884"/>
            <a:ext cx="432048" cy="369332"/>
          </a:xfrm>
          <a:prstGeom prst="rect">
            <a:avLst/>
          </a:prstGeom>
          <a:noFill/>
        </p:spPr>
        <p:txBody>
          <a:bodyPr wrap="square" rtlCol="0">
            <a:spAutoFit/>
          </a:bodyPr>
          <a:lstStyle/>
          <a:p>
            <a:endParaRPr kumimoji="1" lang="ja-JP" altLang="en-US" dirty="0"/>
          </a:p>
        </p:txBody>
      </p:sp>
      <p:sp>
        <p:nvSpPr>
          <p:cNvPr id="13" name="テキスト ボックス 12"/>
          <p:cNvSpPr txBox="1"/>
          <p:nvPr/>
        </p:nvSpPr>
        <p:spPr>
          <a:xfrm>
            <a:off x="5114655" y="6135326"/>
            <a:ext cx="3384376" cy="523220"/>
          </a:xfrm>
          <a:prstGeom prst="rect">
            <a:avLst/>
          </a:prstGeom>
          <a:noFill/>
        </p:spPr>
        <p:txBody>
          <a:bodyPr wrap="square" rtlCol="0">
            <a:spAutoFit/>
          </a:bodyPr>
          <a:lstStyle/>
          <a:p>
            <a:r>
              <a:rPr lang="ja-JP" altLang="en-US" sz="1400" dirty="0"/>
              <a:t>インターネットコム株式会社と株式会社インフォプラント調べ</a:t>
            </a:r>
          </a:p>
        </p:txBody>
      </p:sp>
      <p:sp>
        <p:nvSpPr>
          <p:cNvPr id="15" name="タイトル 1"/>
          <p:cNvSpPr txBox="1">
            <a:spLocks/>
          </p:cNvSpPr>
          <p:nvPr/>
        </p:nvSpPr>
        <p:spPr>
          <a:xfrm>
            <a:off x="1719893" y="0"/>
            <a:ext cx="7424107" cy="113793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p>
            <a:pPr lvl="0" algn="ctr">
              <a:spcBef>
                <a:spcPct val="0"/>
              </a:spcBef>
            </a:pPr>
            <a:r>
              <a:rPr lang="en-US" altLang="ja-JP" sz="4400" dirty="0">
                <a:solidFill>
                  <a:schemeClr val="bg1"/>
                </a:solidFill>
                <a:latin typeface="HGP創英角ｺﾞｼｯｸUB" pitchFamily="50" charset="-128"/>
                <a:ea typeface="HGP創英角ｺﾞｼｯｸUB" pitchFamily="50" charset="-128"/>
              </a:rPr>
              <a:t>FT</a:t>
            </a:r>
            <a:r>
              <a:rPr lang="ja-JP" altLang="en-US" sz="4400" dirty="0" smtClean="0">
                <a:solidFill>
                  <a:schemeClr val="bg1"/>
                </a:solidFill>
                <a:latin typeface="HGP創英角ｺﾞｼｯｸUB" pitchFamily="50" charset="-128"/>
                <a:ea typeface="HGP創英角ｺﾞｼｯｸUB" pitchFamily="50" charset="-128"/>
              </a:rPr>
              <a:t>広告の問題点①</a:t>
            </a:r>
            <a:endParaRPr kumimoji="1" lang="ja-JP" altLang="en-US" sz="4400" b="0" i="0" u="none" strike="noStrike" kern="1200" cap="none" spc="0" normalizeH="0" baseline="0" noProof="0" dirty="0">
              <a:ln>
                <a:noFill/>
              </a:ln>
              <a:solidFill>
                <a:schemeClr val="bg1"/>
              </a:solidFill>
              <a:effectLst/>
              <a:uLnTx/>
              <a:uFillTx/>
              <a:latin typeface="HGP創英角ｺﾞｼｯｸUB" pitchFamily="50" charset="-128"/>
              <a:ea typeface="HGP創英角ｺﾞｼｯｸUB" pitchFamily="50" charset="-128"/>
            </a:endParaRPr>
          </a:p>
        </p:txBody>
      </p:sp>
      <p:sp>
        <p:nvSpPr>
          <p:cNvPr id="2" name="スライド番号プレースホルダー 1"/>
          <p:cNvSpPr>
            <a:spLocks noGrp="1"/>
          </p:cNvSpPr>
          <p:nvPr>
            <p:ph type="sldNum" sz="quarter" idx="12"/>
          </p:nvPr>
        </p:nvSpPr>
        <p:spPr/>
        <p:txBody>
          <a:bodyPr/>
          <a:lstStyle/>
          <a:p>
            <a:fld id="{69A6FDD3-3E44-4751-ABCA-CC192DC5BFE5}" type="slidenum">
              <a:rPr kumimoji="1" lang="ja-JP" altLang="en-US" smtClean="0"/>
              <a:t>22</a:t>
            </a:fld>
            <a:endParaRPr kumimoji="1" lang="ja-JP" altLang="en-US"/>
          </a:p>
        </p:txBody>
      </p:sp>
      <p:sp>
        <p:nvSpPr>
          <p:cNvPr id="11" name="正方形/長方形 10"/>
          <p:cNvSpPr/>
          <p:nvPr/>
        </p:nvSpPr>
        <p:spPr>
          <a:xfrm>
            <a:off x="-10345" y="5980"/>
            <a:ext cx="1752884" cy="114702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a:solidFill>
                  <a:schemeClr val="tx1"/>
                </a:solidFill>
                <a:latin typeface="+mn-ea"/>
              </a:rPr>
              <a:t>問題意識</a:t>
            </a:r>
            <a:endParaRPr lang="en-US" altLang="ja-JP" sz="2000" dirty="0" smtClean="0">
              <a:solidFill>
                <a:schemeClr val="tx1"/>
              </a:solidFill>
              <a:latin typeface="+mn-ea"/>
            </a:endParaRPr>
          </a:p>
        </p:txBody>
      </p:sp>
      <p:sp>
        <p:nvSpPr>
          <p:cNvPr id="4" name="テキスト ボックス 3"/>
          <p:cNvSpPr txBox="1"/>
          <p:nvPr/>
        </p:nvSpPr>
        <p:spPr>
          <a:xfrm>
            <a:off x="672353" y="5331884"/>
            <a:ext cx="2420471" cy="369332"/>
          </a:xfrm>
          <a:prstGeom prst="rect">
            <a:avLst/>
          </a:prstGeom>
          <a:noFill/>
        </p:spPr>
        <p:txBody>
          <a:bodyPr wrap="square" rtlCol="0">
            <a:spAutoFit/>
          </a:bodyPr>
          <a:lstStyle/>
          <a:p>
            <a:endParaRPr kumimoji="1" lang="ja-JP" altLang="en-US" dirty="0"/>
          </a:p>
        </p:txBody>
      </p:sp>
    </p:spTree>
    <p:extLst>
      <p:ext uri="{BB962C8B-B14F-4D97-AF65-F5344CB8AC3E}">
        <p14:creationId xmlns:p14="http://schemas.microsoft.com/office/powerpoint/2010/main" val="193419770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457200" y="1600201"/>
            <a:ext cx="8229600" cy="2620888"/>
          </a:xfrm>
        </p:spPr>
        <p:txBody>
          <a:bodyPr>
            <a:normAutofit/>
          </a:bodyPr>
          <a:lstStyle/>
          <a:p>
            <a:pPr marL="0" indent="0">
              <a:buNone/>
            </a:pPr>
            <a:r>
              <a:rPr lang="ja-JP" altLang="en-US" dirty="0" smtClean="0">
                <a:latin typeface="+mn-ea"/>
              </a:rPr>
              <a:t>また</a:t>
            </a:r>
            <a:r>
              <a:rPr lang="en-US" altLang="ja-JP" dirty="0" smtClean="0">
                <a:latin typeface="+mn-ea"/>
              </a:rPr>
              <a:t>10</a:t>
            </a:r>
            <a:r>
              <a:rPr lang="ja-JP" altLang="en-US" dirty="0" smtClean="0">
                <a:latin typeface="+mn-ea"/>
              </a:rPr>
              <a:t>代～</a:t>
            </a:r>
            <a:r>
              <a:rPr lang="en-US" altLang="ja-JP" dirty="0" smtClean="0">
                <a:latin typeface="+mn-ea"/>
              </a:rPr>
              <a:t>60</a:t>
            </a:r>
            <a:r>
              <a:rPr lang="ja-JP" altLang="en-US" dirty="0" smtClean="0">
                <a:latin typeface="+mn-ea"/>
              </a:rPr>
              <a:t>代のインターネットユーザー</a:t>
            </a:r>
            <a:r>
              <a:rPr lang="en-US" altLang="ja-JP" dirty="0" smtClean="0">
                <a:latin typeface="+mn-ea"/>
              </a:rPr>
              <a:t>300</a:t>
            </a:r>
            <a:r>
              <a:rPr lang="ja-JP" altLang="en-US" dirty="0" smtClean="0">
                <a:latin typeface="+mn-ea"/>
              </a:rPr>
              <a:t>人に行った調査によると、</a:t>
            </a:r>
            <a:r>
              <a:rPr lang="en-US" altLang="ja-JP" dirty="0" smtClean="0">
                <a:latin typeface="+mn-ea"/>
              </a:rPr>
              <a:t>77</a:t>
            </a:r>
            <a:r>
              <a:rPr lang="ja-JP" altLang="en-US" dirty="0">
                <a:latin typeface="+mn-ea"/>
              </a:rPr>
              <a:t>％が「コンテンツを見る前に強制的に広告が</a:t>
            </a:r>
            <a:r>
              <a:rPr lang="ja-JP" altLang="en-US" dirty="0" smtClean="0">
                <a:latin typeface="+mn-ea"/>
              </a:rPr>
              <a:t>出現するフローティング広告に不快感をもつ」と回答。</a:t>
            </a:r>
            <a:r>
              <a:rPr lang="en-US" altLang="ja-JP" dirty="0">
                <a:latin typeface="+mn-ea"/>
              </a:rPr>
              <a:t>(japan.internet.com </a:t>
            </a:r>
            <a:r>
              <a:rPr lang="ja-JP" altLang="en-US" dirty="0">
                <a:latin typeface="+mn-ea"/>
              </a:rPr>
              <a:t>編集部</a:t>
            </a:r>
            <a:r>
              <a:rPr lang="en-US" altLang="ja-JP" dirty="0" smtClean="0">
                <a:latin typeface="+mn-ea"/>
              </a:rPr>
              <a:t>)</a:t>
            </a:r>
          </a:p>
          <a:p>
            <a:pPr marL="0" indent="0">
              <a:buNone/>
            </a:pPr>
            <a:endParaRPr lang="en-US" altLang="ja-JP" dirty="0"/>
          </a:p>
          <a:p>
            <a:pPr marL="0" indent="0">
              <a:buNone/>
            </a:pPr>
            <a:endParaRPr lang="en-US" altLang="ja-JP" dirty="0" smtClean="0"/>
          </a:p>
          <a:p>
            <a:pPr marL="0" indent="0">
              <a:buNone/>
            </a:pPr>
            <a:endParaRPr kumimoji="1" lang="ja-JP" altLang="en-US" dirty="0"/>
          </a:p>
        </p:txBody>
      </p:sp>
      <p:sp>
        <p:nvSpPr>
          <p:cNvPr id="9" name="タイトル 1"/>
          <p:cNvSpPr txBox="1">
            <a:spLocks/>
          </p:cNvSpPr>
          <p:nvPr/>
        </p:nvSpPr>
        <p:spPr>
          <a:xfrm>
            <a:off x="1742539" y="0"/>
            <a:ext cx="7424107" cy="113793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p>
            <a:pPr lvl="0" algn="ctr">
              <a:spcBef>
                <a:spcPct val="0"/>
              </a:spcBef>
            </a:pPr>
            <a:r>
              <a:rPr lang="en-US" altLang="ja-JP" sz="4400" dirty="0">
                <a:solidFill>
                  <a:schemeClr val="bg1"/>
                </a:solidFill>
                <a:latin typeface="HGP創英角ｺﾞｼｯｸUB" pitchFamily="50" charset="-128"/>
                <a:ea typeface="HGP創英角ｺﾞｼｯｸUB" pitchFamily="50" charset="-128"/>
              </a:rPr>
              <a:t>FT</a:t>
            </a:r>
            <a:r>
              <a:rPr lang="ja-JP" altLang="en-US" sz="4400" dirty="0" smtClean="0">
                <a:solidFill>
                  <a:schemeClr val="bg1"/>
                </a:solidFill>
                <a:latin typeface="HGP創英角ｺﾞｼｯｸUB" pitchFamily="50" charset="-128"/>
                <a:ea typeface="HGP創英角ｺﾞｼｯｸUB" pitchFamily="50" charset="-128"/>
              </a:rPr>
              <a:t>広告の問題点②</a:t>
            </a:r>
            <a:endParaRPr kumimoji="1" lang="ja-JP" altLang="en-US" sz="4400" b="0" i="0" u="none" strike="noStrike" kern="1200" cap="none" spc="0" normalizeH="0" baseline="0" noProof="0" dirty="0">
              <a:ln>
                <a:noFill/>
              </a:ln>
              <a:solidFill>
                <a:schemeClr val="bg1"/>
              </a:solidFill>
              <a:effectLst/>
              <a:uLnTx/>
              <a:uFillTx/>
              <a:latin typeface="HGP創英角ｺﾞｼｯｸUB" pitchFamily="50" charset="-128"/>
              <a:ea typeface="HGP創英角ｺﾞｼｯｸUB" pitchFamily="50" charset="-128"/>
            </a:endParaRPr>
          </a:p>
        </p:txBody>
      </p:sp>
      <p:sp>
        <p:nvSpPr>
          <p:cNvPr id="2" name="角丸四角形 1"/>
          <p:cNvSpPr/>
          <p:nvPr/>
        </p:nvSpPr>
        <p:spPr>
          <a:xfrm>
            <a:off x="1047056" y="4725144"/>
            <a:ext cx="7056784" cy="1224136"/>
          </a:xfrm>
          <a:prstGeom prst="roundRect">
            <a:avLst/>
          </a:prstGeom>
          <a:ln>
            <a:solidFill>
              <a:schemeClr val="accent5"/>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ja-JP" sz="3200" dirty="0">
                <a:latin typeface="+mn-ea"/>
              </a:rPr>
              <a:t>FT</a:t>
            </a:r>
            <a:r>
              <a:rPr lang="ja-JP" altLang="en-US" sz="3200" dirty="0" smtClean="0">
                <a:latin typeface="+mn-ea"/>
              </a:rPr>
              <a:t>広告</a:t>
            </a:r>
            <a:r>
              <a:rPr lang="ja-JP" altLang="en-US" sz="3200" dirty="0">
                <a:latin typeface="+mn-ea"/>
              </a:rPr>
              <a:t>は消費者に対し、不快感などのマイナスの影響がある。</a:t>
            </a:r>
          </a:p>
        </p:txBody>
      </p:sp>
      <p:sp>
        <p:nvSpPr>
          <p:cNvPr id="4" name="スライド番号プレースホルダー 3"/>
          <p:cNvSpPr>
            <a:spLocks noGrp="1"/>
          </p:cNvSpPr>
          <p:nvPr>
            <p:ph type="sldNum" sz="quarter" idx="12"/>
          </p:nvPr>
        </p:nvSpPr>
        <p:spPr/>
        <p:txBody>
          <a:bodyPr/>
          <a:lstStyle/>
          <a:p>
            <a:fld id="{69A6FDD3-3E44-4751-ABCA-CC192DC5BFE5}" type="slidenum">
              <a:rPr kumimoji="1" lang="ja-JP" altLang="en-US" smtClean="0"/>
              <a:pPr/>
              <a:t>23</a:t>
            </a:fld>
            <a:endParaRPr kumimoji="1" lang="ja-JP" altLang="en-US"/>
          </a:p>
        </p:txBody>
      </p:sp>
      <p:sp>
        <p:nvSpPr>
          <p:cNvPr id="8" name="正方形/長方形 7"/>
          <p:cNvSpPr/>
          <p:nvPr/>
        </p:nvSpPr>
        <p:spPr>
          <a:xfrm>
            <a:off x="-10345" y="5980"/>
            <a:ext cx="1752884" cy="114702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a:solidFill>
                  <a:schemeClr val="tx1"/>
                </a:solidFill>
                <a:latin typeface="+mn-ea"/>
              </a:rPr>
              <a:t>問題意識</a:t>
            </a:r>
            <a:endParaRPr lang="en-US" altLang="ja-JP" sz="2000" dirty="0" smtClean="0">
              <a:solidFill>
                <a:schemeClr val="tx1"/>
              </a:solidFill>
              <a:latin typeface="+mn-ea"/>
            </a:endParaRPr>
          </a:p>
        </p:txBody>
      </p:sp>
    </p:spTree>
    <p:extLst>
      <p:ext uri="{BB962C8B-B14F-4D97-AF65-F5344CB8AC3E}">
        <p14:creationId xmlns:p14="http://schemas.microsoft.com/office/powerpoint/2010/main" val="395350084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グループ化 6"/>
          <p:cNvGrpSpPr/>
          <p:nvPr/>
        </p:nvGrpSpPr>
        <p:grpSpPr>
          <a:xfrm>
            <a:off x="0" y="-15225"/>
            <a:ext cx="9144001" cy="1155318"/>
            <a:chOff x="-34750" y="-17457"/>
            <a:chExt cx="9178750" cy="1160457"/>
          </a:xfrm>
        </p:grpSpPr>
        <p:sp>
          <p:nvSpPr>
            <p:cNvPr id="8" name="正方形/長方形 7"/>
            <p:cNvSpPr/>
            <p:nvPr/>
          </p:nvSpPr>
          <p:spPr>
            <a:xfrm>
              <a:off x="-34750" y="-17457"/>
              <a:ext cx="1759545" cy="1152128"/>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solidFill>
                    <a:schemeClr val="tx1"/>
                  </a:solidFill>
                  <a:latin typeface="+mn-ea"/>
                </a:rPr>
                <a:t>疑問</a:t>
              </a:r>
              <a:endParaRPr lang="en-US" altLang="ja-JP" sz="2400" dirty="0" smtClean="0">
                <a:solidFill>
                  <a:schemeClr val="tx1"/>
                </a:solidFill>
                <a:latin typeface="+mn-ea"/>
              </a:endParaRPr>
            </a:p>
          </p:txBody>
        </p:sp>
        <p:sp>
          <p:nvSpPr>
            <p:cNvPr id="9" name="タイトル 1"/>
            <p:cNvSpPr txBox="1">
              <a:spLocks/>
            </p:cNvSpPr>
            <p:nvPr/>
          </p:nvSpPr>
          <p:spPr>
            <a:xfrm>
              <a:off x="1691680" y="0"/>
              <a:ext cx="7452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p>
              <a:pPr lvl="0" algn="ctr">
                <a:spcBef>
                  <a:spcPct val="0"/>
                </a:spcBef>
              </a:pPr>
              <a:r>
                <a:rPr lang="ja-JP" altLang="en-US" sz="4400" dirty="0" smtClean="0">
                  <a:solidFill>
                    <a:schemeClr val="bg1"/>
                  </a:solidFill>
                  <a:latin typeface="HGP創英角ｺﾞｼｯｸUB" pitchFamily="50" charset="-128"/>
                  <a:ea typeface="HGP創英角ｺﾞｼｯｸUB" pitchFamily="50" charset="-128"/>
                </a:rPr>
                <a:t>問題意識</a:t>
              </a:r>
              <a:endParaRPr kumimoji="1" lang="ja-JP" altLang="en-US" sz="4400" b="0" i="0" u="none" strike="noStrike" kern="1200" cap="none" spc="0" normalizeH="0" baseline="0" noProof="0" dirty="0">
                <a:ln>
                  <a:noFill/>
                </a:ln>
                <a:solidFill>
                  <a:schemeClr val="bg1"/>
                </a:solidFill>
                <a:effectLst/>
                <a:uLnTx/>
                <a:uFillTx/>
                <a:latin typeface="HGP創英角ｺﾞｼｯｸUB" pitchFamily="50" charset="-128"/>
                <a:ea typeface="HGP創英角ｺﾞｼｯｸUB" pitchFamily="50" charset="-128"/>
              </a:endParaRPr>
            </a:p>
          </p:txBody>
        </p:sp>
      </p:grpSp>
      <p:sp>
        <p:nvSpPr>
          <p:cNvPr id="4" name="角丸四角形 3"/>
          <p:cNvSpPr/>
          <p:nvPr/>
        </p:nvSpPr>
        <p:spPr>
          <a:xfrm>
            <a:off x="395536" y="2554013"/>
            <a:ext cx="8496944" cy="2596211"/>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lvl="0">
              <a:spcBef>
                <a:spcPct val="20000"/>
              </a:spcBef>
            </a:pPr>
            <a:r>
              <a:rPr lang="en-US" altLang="ja-JP" sz="4000" dirty="0">
                <a:solidFill>
                  <a:prstClr val="black"/>
                </a:solidFill>
                <a:latin typeface="+mn-ea"/>
              </a:rPr>
              <a:t>FT</a:t>
            </a:r>
            <a:r>
              <a:rPr lang="ja-JP" altLang="en-US" sz="4000" dirty="0" smtClean="0">
                <a:solidFill>
                  <a:prstClr val="black"/>
                </a:solidFill>
                <a:latin typeface="+mn-ea"/>
              </a:rPr>
              <a:t>広告は消費者の注目を引く効果はありそう。しかし消費者を不快にさせているので果たして効果があると言えるのか？</a:t>
            </a:r>
            <a:endParaRPr lang="ja-JP" altLang="en-US" sz="4000" dirty="0">
              <a:solidFill>
                <a:prstClr val="black"/>
              </a:solidFill>
              <a:latin typeface="+mn-ea"/>
            </a:endParaRPr>
          </a:p>
        </p:txBody>
      </p:sp>
      <p:sp>
        <p:nvSpPr>
          <p:cNvPr id="2" name="スライド番号プレースホルダー 1"/>
          <p:cNvSpPr>
            <a:spLocks noGrp="1"/>
          </p:cNvSpPr>
          <p:nvPr>
            <p:ph type="sldNum" sz="quarter" idx="12"/>
          </p:nvPr>
        </p:nvSpPr>
        <p:spPr/>
        <p:txBody>
          <a:bodyPr/>
          <a:lstStyle/>
          <a:p>
            <a:fld id="{69A6FDD3-3E44-4751-ABCA-CC192DC5BFE5}" type="slidenum">
              <a:rPr kumimoji="1" lang="ja-JP" altLang="en-US" smtClean="0"/>
              <a:pPr/>
              <a:t>24</a:t>
            </a:fld>
            <a:endParaRPr kumimoji="1" lang="ja-JP" altLang="en-US"/>
          </a:p>
        </p:txBody>
      </p:sp>
    </p:spTree>
    <p:extLst>
      <p:ext uri="{BB962C8B-B14F-4D97-AF65-F5344CB8AC3E}">
        <p14:creationId xmlns:p14="http://schemas.microsoft.com/office/powerpoint/2010/main" val="173928706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グループ化 3"/>
          <p:cNvGrpSpPr/>
          <p:nvPr/>
        </p:nvGrpSpPr>
        <p:grpSpPr>
          <a:xfrm>
            <a:off x="0" y="5980"/>
            <a:ext cx="9153681" cy="1166201"/>
            <a:chOff x="-34750" y="-13253"/>
            <a:chExt cx="9188466" cy="1171388"/>
          </a:xfrm>
        </p:grpSpPr>
        <p:sp>
          <p:nvSpPr>
            <p:cNvPr id="5" name="正方形/長方形 4"/>
            <p:cNvSpPr/>
            <p:nvPr/>
          </p:nvSpPr>
          <p:spPr>
            <a:xfrm>
              <a:off x="-34750" y="6007"/>
              <a:ext cx="1759545" cy="1152128"/>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smtClean="0">
                  <a:solidFill>
                    <a:schemeClr val="tx1"/>
                  </a:solidFill>
                  <a:latin typeface="+mn-ea"/>
                </a:rPr>
                <a:t>既存研究</a:t>
              </a:r>
              <a:endParaRPr lang="en-US" altLang="ja-JP" sz="2000" dirty="0" smtClean="0">
                <a:solidFill>
                  <a:schemeClr val="tx1"/>
                </a:solidFill>
                <a:latin typeface="+mn-ea"/>
              </a:endParaRPr>
            </a:p>
          </p:txBody>
        </p:sp>
        <p:sp>
          <p:nvSpPr>
            <p:cNvPr id="6" name="タイトル 1"/>
            <p:cNvSpPr txBox="1">
              <a:spLocks/>
            </p:cNvSpPr>
            <p:nvPr/>
          </p:nvSpPr>
          <p:spPr>
            <a:xfrm>
              <a:off x="1701396" y="-13253"/>
              <a:ext cx="7452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p>
              <a:pPr lvl="0" algn="ctr">
                <a:spcBef>
                  <a:spcPct val="0"/>
                </a:spcBef>
              </a:pPr>
              <a:r>
                <a:rPr kumimoji="1" lang="ja-JP" altLang="en-US" sz="4400" b="0" i="0" u="none" strike="noStrike" kern="1200" cap="none" spc="0" normalizeH="0" baseline="0" noProof="0" dirty="0" smtClean="0">
                  <a:ln>
                    <a:noFill/>
                  </a:ln>
                  <a:solidFill>
                    <a:schemeClr val="bg1"/>
                  </a:solidFill>
                  <a:effectLst/>
                  <a:uLnTx/>
                  <a:uFillTx/>
                  <a:latin typeface="HGP創英角ｺﾞｼｯｸUB" pitchFamily="50" charset="-128"/>
                  <a:ea typeface="HGP創英角ｺﾞｼｯｸUB" pitchFamily="50" charset="-128"/>
                </a:rPr>
                <a:t>既存研究のレビュー</a:t>
              </a:r>
              <a:endParaRPr kumimoji="1" lang="ja-JP" altLang="en-US" sz="4400" b="0" i="0" u="none" strike="noStrike" kern="1200" cap="none" spc="0" normalizeH="0" baseline="0" noProof="0" dirty="0">
                <a:ln>
                  <a:noFill/>
                </a:ln>
                <a:solidFill>
                  <a:schemeClr val="bg1"/>
                </a:solidFill>
                <a:effectLst/>
                <a:uLnTx/>
                <a:uFillTx/>
                <a:latin typeface="HGP創英角ｺﾞｼｯｸUB" pitchFamily="50" charset="-128"/>
                <a:ea typeface="HGP創英角ｺﾞｼｯｸUB" pitchFamily="50" charset="-128"/>
              </a:endParaRPr>
            </a:p>
          </p:txBody>
        </p:sp>
      </p:grpSp>
      <p:sp>
        <p:nvSpPr>
          <p:cNvPr id="2" name="テキスト ボックス 1"/>
          <p:cNvSpPr txBox="1"/>
          <p:nvPr/>
        </p:nvSpPr>
        <p:spPr>
          <a:xfrm>
            <a:off x="866097" y="2204864"/>
            <a:ext cx="7992888" cy="1323439"/>
          </a:xfrm>
          <a:prstGeom prst="rect">
            <a:avLst/>
          </a:prstGeom>
          <a:noFill/>
        </p:spPr>
        <p:txBody>
          <a:bodyPr wrap="square" rtlCol="0">
            <a:spAutoFit/>
          </a:bodyPr>
          <a:lstStyle/>
          <a:p>
            <a:r>
              <a:rPr lang="ja-JP" altLang="en-US" sz="4000" dirty="0" smtClean="0">
                <a:latin typeface="+mn-ea"/>
              </a:rPr>
              <a:t>広告に対する不快感に関連した既存研究はあるのか？</a:t>
            </a:r>
            <a:endParaRPr kumimoji="1" lang="ja-JP" altLang="en-US" sz="4000" dirty="0">
              <a:latin typeface="+mn-ea"/>
            </a:endParaRPr>
          </a:p>
        </p:txBody>
      </p:sp>
      <p:sp>
        <p:nvSpPr>
          <p:cNvPr id="12" name="テキスト プレースホルダー 5"/>
          <p:cNvSpPr txBox="1">
            <a:spLocks/>
          </p:cNvSpPr>
          <p:nvPr/>
        </p:nvSpPr>
        <p:spPr>
          <a:xfrm>
            <a:off x="577788" y="4293096"/>
            <a:ext cx="7772400" cy="1500187"/>
          </a:xfrm>
          <a:prstGeom prst="roundRect">
            <a:avLst/>
          </a:prstGeom>
          <a:solidFill>
            <a:schemeClr val="accent1">
              <a:lumMod val="20000"/>
              <a:lumOff val="80000"/>
            </a:schemeClr>
          </a:solidFill>
          <a:ln w="38100" cap="flat" cmpd="sng" algn="ctr">
            <a:solidFill>
              <a:schemeClr val="accent1">
                <a:shade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fontScale="92500" lnSpcReduction="10000"/>
          </a:bodyPr>
          <a:lstStyle>
            <a:lvl1pPr marL="342900" indent="-342900" algn="l" defTabSz="914400" rtl="0" eaLnBrk="1" latinLnBrk="0" hangingPunct="1">
              <a:spcBef>
                <a:spcPct val="20000"/>
              </a:spcBef>
              <a:buFont typeface="Arial" pitchFamily="34" charset="0"/>
              <a:buChar char="•"/>
              <a:defRPr kumimoji="1" sz="3200" kern="1200">
                <a:solidFill>
                  <a:schemeClr val="lt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lt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lt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lt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lt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lt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lt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lt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lt1"/>
                </a:solidFill>
                <a:latin typeface="+mn-lt"/>
                <a:ea typeface="+mn-ea"/>
                <a:cs typeface="+mn-cs"/>
              </a:defRPr>
            </a:lvl9pPr>
          </a:lstStyle>
          <a:p>
            <a:pPr marL="0" lvl="0" indent="0" algn="ctr">
              <a:spcBef>
                <a:spcPts val="0"/>
              </a:spcBef>
              <a:buNone/>
            </a:pPr>
            <a:r>
              <a:rPr lang="en-US" altLang="ja-JP" dirty="0">
                <a:solidFill>
                  <a:prstClr val="black"/>
                </a:solidFill>
                <a:latin typeface="+mn-ea"/>
              </a:rPr>
              <a:t>『</a:t>
            </a:r>
            <a:r>
              <a:rPr lang="ja-JP" altLang="en-US" dirty="0">
                <a:solidFill>
                  <a:prstClr val="black"/>
                </a:solidFill>
                <a:latin typeface="+mn-ea"/>
              </a:rPr>
              <a:t>介入的インターネット広告とその効果</a:t>
            </a:r>
            <a:r>
              <a:rPr lang="en-US" altLang="ja-JP" dirty="0">
                <a:solidFill>
                  <a:prstClr val="black"/>
                </a:solidFill>
                <a:latin typeface="+mn-ea"/>
              </a:rPr>
              <a:t>』</a:t>
            </a:r>
          </a:p>
          <a:p>
            <a:pPr marL="0" indent="0" algn="ctr">
              <a:spcBef>
                <a:spcPts val="0"/>
              </a:spcBef>
              <a:buNone/>
            </a:pPr>
            <a:r>
              <a:rPr lang="ja-JP" altLang="en-US" dirty="0" smtClean="0">
                <a:solidFill>
                  <a:prstClr val="black"/>
                </a:solidFill>
                <a:latin typeface="+mn-ea"/>
              </a:rPr>
              <a:t>金</a:t>
            </a:r>
            <a:r>
              <a:rPr lang="ja-JP" altLang="en-US" dirty="0">
                <a:solidFill>
                  <a:schemeClr val="tx1"/>
                </a:solidFill>
                <a:latin typeface="+mn-ea"/>
              </a:rPr>
              <a:t>宰輝</a:t>
            </a:r>
            <a:r>
              <a:rPr lang="ja-JP" altLang="en-US" dirty="0" smtClean="0">
                <a:solidFill>
                  <a:prstClr val="black"/>
                </a:solidFill>
                <a:latin typeface="+mn-ea"/>
              </a:rPr>
              <a:t>＆池田謙一（</a:t>
            </a:r>
            <a:r>
              <a:rPr lang="en-US" altLang="ja-JP" dirty="0" smtClean="0">
                <a:solidFill>
                  <a:prstClr val="black"/>
                </a:solidFill>
                <a:latin typeface="+mn-ea"/>
              </a:rPr>
              <a:t>2003</a:t>
            </a:r>
            <a:r>
              <a:rPr lang="ja-JP" altLang="en-US" dirty="0" smtClean="0">
                <a:solidFill>
                  <a:prstClr val="black"/>
                </a:solidFill>
                <a:latin typeface="+mn-ea"/>
              </a:rPr>
              <a:t>）</a:t>
            </a:r>
            <a:r>
              <a:rPr lang="ja-JP" altLang="en-US" dirty="0">
                <a:solidFill>
                  <a:schemeClr val="tx1"/>
                </a:solidFill>
                <a:latin typeface="+mn-ea"/>
              </a:rPr>
              <a:t>第</a:t>
            </a:r>
            <a:r>
              <a:rPr lang="en-US" altLang="ja-JP" dirty="0">
                <a:solidFill>
                  <a:schemeClr val="tx1"/>
                </a:solidFill>
                <a:latin typeface="+mn-ea"/>
              </a:rPr>
              <a:t>44</a:t>
            </a:r>
            <a:r>
              <a:rPr lang="ja-JP" altLang="en-US" dirty="0" smtClean="0">
                <a:solidFill>
                  <a:schemeClr val="tx1"/>
                </a:solidFill>
                <a:latin typeface="+mn-ea"/>
              </a:rPr>
              <a:t>回</a:t>
            </a:r>
            <a:r>
              <a:rPr lang="zh-CN" altLang="en-US" dirty="0">
                <a:solidFill>
                  <a:schemeClr val="tx1"/>
                </a:solidFill>
                <a:latin typeface="ＭＳ Ｐゴシック" pitchFamily="50" charset="-128"/>
                <a:ea typeface="ＭＳ Ｐゴシック" pitchFamily="50" charset="-128"/>
              </a:rPr>
              <a:t>日本社会心理学会大会発表論文集</a:t>
            </a:r>
          </a:p>
          <a:p>
            <a:pPr marL="0" indent="0" algn="ctr">
              <a:spcBef>
                <a:spcPts val="0"/>
              </a:spcBef>
              <a:buNone/>
            </a:pPr>
            <a:endParaRPr lang="zh-CN" altLang="en-US" dirty="0">
              <a:solidFill>
                <a:schemeClr val="tx1"/>
              </a:solidFill>
              <a:latin typeface="+mn-ea"/>
            </a:endParaRPr>
          </a:p>
        </p:txBody>
      </p:sp>
      <p:sp>
        <p:nvSpPr>
          <p:cNvPr id="3" name="スライド番号プレースホルダー 2"/>
          <p:cNvSpPr>
            <a:spLocks noGrp="1"/>
          </p:cNvSpPr>
          <p:nvPr>
            <p:ph type="sldNum" sz="quarter" idx="12"/>
          </p:nvPr>
        </p:nvSpPr>
        <p:spPr/>
        <p:txBody>
          <a:bodyPr/>
          <a:lstStyle/>
          <a:p>
            <a:fld id="{69A6FDD3-3E44-4751-ABCA-CC192DC5BFE5}" type="slidenum">
              <a:rPr kumimoji="1" lang="ja-JP" altLang="en-US" smtClean="0"/>
              <a:pPr/>
              <a:t>25</a:t>
            </a:fld>
            <a:endParaRPr kumimoji="1" lang="ja-JP" altLang="en-US" dirty="0"/>
          </a:p>
        </p:txBody>
      </p:sp>
    </p:spTree>
    <p:extLst>
      <p:ext uri="{BB962C8B-B14F-4D97-AF65-F5344CB8AC3E}">
        <p14:creationId xmlns:p14="http://schemas.microsoft.com/office/powerpoint/2010/main" val="195561949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495713" y="1984586"/>
            <a:ext cx="8229600" cy="1612776"/>
          </a:xfrm>
        </p:spPr>
        <p:txBody>
          <a:bodyPr>
            <a:normAutofit fontScale="92500" lnSpcReduction="20000"/>
          </a:bodyPr>
          <a:lstStyle/>
          <a:p>
            <a:pPr marL="0" indent="0">
              <a:buNone/>
            </a:pPr>
            <a:r>
              <a:rPr kumimoji="1" lang="ja-JP" altLang="en-US" dirty="0" smtClean="0">
                <a:latin typeface="+mn-ea"/>
              </a:rPr>
              <a:t>この既存研究は、広告の</a:t>
            </a:r>
            <a:r>
              <a:rPr kumimoji="1" lang="ja-JP" altLang="en-US" dirty="0" smtClean="0">
                <a:solidFill>
                  <a:srgbClr val="FF0000"/>
                </a:solidFill>
                <a:latin typeface="+mn-ea"/>
              </a:rPr>
              <a:t>介入性</a:t>
            </a:r>
            <a:r>
              <a:rPr kumimoji="1" lang="ja-JP" altLang="en-US" dirty="0" smtClean="0">
                <a:latin typeface="+mn-ea"/>
              </a:rPr>
              <a:t>が広告態度などに与える影響について、インターネット上のバナー広告と</a:t>
            </a:r>
            <a:r>
              <a:rPr lang="en-US" altLang="ja-JP" dirty="0">
                <a:latin typeface="+mn-ea"/>
              </a:rPr>
              <a:t>FT</a:t>
            </a:r>
            <a:r>
              <a:rPr kumimoji="1" lang="ja-JP" altLang="en-US" dirty="0" smtClean="0">
                <a:latin typeface="+mn-ea"/>
              </a:rPr>
              <a:t>広告を用いて実験によって検証した研究である。</a:t>
            </a:r>
            <a:endParaRPr kumimoji="1" lang="en-US" altLang="ja-JP" dirty="0" smtClean="0">
              <a:latin typeface="+mn-ea"/>
            </a:endParaRPr>
          </a:p>
        </p:txBody>
      </p:sp>
      <p:grpSp>
        <p:nvGrpSpPr>
          <p:cNvPr id="4" name="グループ化 3"/>
          <p:cNvGrpSpPr/>
          <p:nvPr/>
        </p:nvGrpSpPr>
        <p:grpSpPr>
          <a:xfrm>
            <a:off x="-10345" y="-13195"/>
            <a:ext cx="9153681" cy="1166201"/>
            <a:chOff x="-34750" y="-13253"/>
            <a:chExt cx="9188466" cy="1171388"/>
          </a:xfrm>
        </p:grpSpPr>
        <p:sp>
          <p:nvSpPr>
            <p:cNvPr id="5" name="正方形/長方形 4"/>
            <p:cNvSpPr/>
            <p:nvPr/>
          </p:nvSpPr>
          <p:spPr>
            <a:xfrm>
              <a:off x="-34750" y="6007"/>
              <a:ext cx="1759545" cy="1152128"/>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smtClean="0">
                  <a:solidFill>
                    <a:schemeClr val="tx1"/>
                  </a:solidFill>
                  <a:latin typeface="+mn-ea"/>
                </a:rPr>
                <a:t>既存研究</a:t>
              </a:r>
              <a:endParaRPr lang="en-US" altLang="ja-JP" sz="2000" dirty="0" smtClean="0">
                <a:solidFill>
                  <a:schemeClr val="tx1"/>
                </a:solidFill>
                <a:latin typeface="+mn-ea"/>
              </a:endParaRPr>
            </a:p>
          </p:txBody>
        </p:sp>
        <p:sp>
          <p:nvSpPr>
            <p:cNvPr id="6" name="タイトル 1"/>
            <p:cNvSpPr txBox="1">
              <a:spLocks/>
            </p:cNvSpPr>
            <p:nvPr/>
          </p:nvSpPr>
          <p:spPr>
            <a:xfrm>
              <a:off x="1701396" y="-13253"/>
              <a:ext cx="7452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p>
              <a:pPr lvl="0" algn="ctr">
                <a:spcBef>
                  <a:spcPct val="0"/>
                </a:spcBef>
              </a:pPr>
              <a:r>
                <a:rPr kumimoji="1" lang="ja-JP" altLang="en-US" sz="4400" b="0" i="0" u="none" strike="noStrike" kern="1200" cap="none" spc="0" normalizeH="0" baseline="0" noProof="0" dirty="0" smtClean="0">
                  <a:ln>
                    <a:noFill/>
                  </a:ln>
                  <a:solidFill>
                    <a:schemeClr val="bg1"/>
                  </a:solidFill>
                  <a:effectLst/>
                  <a:uLnTx/>
                  <a:uFillTx/>
                  <a:latin typeface="HGP創英角ｺﾞｼｯｸUB" pitchFamily="50" charset="-128"/>
                  <a:ea typeface="HGP創英角ｺﾞｼｯｸUB" pitchFamily="50" charset="-128"/>
                </a:rPr>
                <a:t>既存研究の概要</a:t>
              </a:r>
              <a:endParaRPr kumimoji="1" lang="ja-JP" altLang="en-US" sz="4400" b="0" i="0" u="none" strike="noStrike" kern="1200" cap="none" spc="0" normalizeH="0" baseline="0" noProof="0" dirty="0">
                <a:ln>
                  <a:noFill/>
                </a:ln>
                <a:solidFill>
                  <a:schemeClr val="bg1"/>
                </a:solidFill>
                <a:effectLst/>
                <a:uLnTx/>
                <a:uFillTx/>
                <a:latin typeface="HGP創英角ｺﾞｼｯｸUB" pitchFamily="50" charset="-128"/>
                <a:ea typeface="HGP創英角ｺﾞｼｯｸUB" pitchFamily="50" charset="-128"/>
              </a:endParaRPr>
            </a:p>
          </p:txBody>
        </p:sp>
      </p:grpSp>
      <p:sp>
        <p:nvSpPr>
          <p:cNvPr id="2" name="正方形/長方形 1"/>
          <p:cNvSpPr/>
          <p:nvPr/>
        </p:nvSpPr>
        <p:spPr>
          <a:xfrm>
            <a:off x="866097" y="4213836"/>
            <a:ext cx="7488832" cy="1077218"/>
          </a:xfrm>
          <a:prstGeom prst="rect">
            <a:avLst/>
          </a:prstGeom>
          <a:solidFill>
            <a:schemeClr val="accent1">
              <a:lumMod val="40000"/>
              <a:lumOff val="60000"/>
            </a:schemeClr>
          </a:solidFill>
        </p:spPr>
        <p:txBody>
          <a:bodyPr wrap="square">
            <a:spAutoFit/>
          </a:bodyPr>
          <a:lstStyle/>
          <a:p>
            <a:pPr lvl="0">
              <a:spcBef>
                <a:spcPct val="20000"/>
              </a:spcBef>
            </a:pPr>
            <a:r>
              <a:rPr lang="ja-JP" altLang="en-US" sz="3200" dirty="0">
                <a:solidFill>
                  <a:prstClr val="black"/>
                </a:solidFill>
                <a:latin typeface="+mn-ea"/>
              </a:rPr>
              <a:t>「</a:t>
            </a:r>
            <a:r>
              <a:rPr lang="ja-JP" altLang="en-US" sz="3200" b="1" dirty="0">
                <a:solidFill>
                  <a:srgbClr val="FF0000"/>
                </a:solidFill>
                <a:latin typeface="+mn-ea"/>
              </a:rPr>
              <a:t>介入性</a:t>
            </a:r>
            <a:r>
              <a:rPr lang="ja-JP" altLang="en-US" sz="3200" dirty="0">
                <a:solidFill>
                  <a:prstClr val="black"/>
                </a:solidFill>
                <a:latin typeface="+mn-ea"/>
              </a:rPr>
              <a:t>」とは広告が記事やコンテンツなどの進行の流れを妨げることである。</a:t>
            </a:r>
            <a:endParaRPr lang="en-US" altLang="ja-JP" sz="3200" dirty="0">
              <a:solidFill>
                <a:prstClr val="black"/>
              </a:solidFill>
              <a:latin typeface="+mn-ea"/>
            </a:endParaRPr>
          </a:p>
        </p:txBody>
      </p:sp>
      <p:sp>
        <p:nvSpPr>
          <p:cNvPr id="7" name="スライド番号プレースホルダー 6"/>
          <p:cNvSpPr>
            <a:spLocks noGrp="1"/>
          </p:cNvSpPr>
          <p:nvPr>
            <p:ph type="sldNum" sz="quarter" idx="12"/>
          </p:nvPr>
        </p:nvSpPr>
        <p:spPr/>
        <p:txBody>
          <a:bodyPr/>
          <a:lstStyle/>
          <a:p>
            <a:fld id="{69A6FDD3-3E44-4751-ABCA-CC192DC5BFE5}" type="slidenum">
              <a:rPr kumimoji="1" lang="ja-JP" altLang="en-US" smtClean="0"/>
              <a:pPr/>
              <a:t>26</a:t>
            </a:fld>
            <a:endParaRPr kumimoji="1" lang="ja-JP" altLang="en-US"/>
          </a:p>
        </p:txBody>
      </p:sp>
    </p:spTree>
    <p:extLst>
      <p:ext uri="{BB962C8B-B14F-4D97-AF65-F5344CB8AC3E}">
        <p14:creationId xmlns:p14="http://schemas.microsoft.com/office/powerpoint/2010/main" val="116248533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p:cNvSpPr txBox="1">
            <a:spLocks/>
          </p:cNvSpPr>
          <p:nvPr/>
        </p:nvSpPr>
        <p:spPr>
          <a:xfrm>
            <a:off x="1719229" y="-12126"/>
            <a:ext cx="7424108" cy="113793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p>
            <a:pPr lvl="0" algn="ctr">
              <a:spcBef>
                <a:spcPct val="0"/>
              </a:spcBef>
            </a:pPr>
            <a:r>
              <a:rPr kumimoji="1" lang="ja-JP" altLang="en-US" sz="4400" b="0" i="0" u="none" strike="noStrike" kern="1200" cap="none" spc="0" normalizeH="0" baseline="0" noProof="0" dirty="0" smtClean="0">
                <a:ln>
                  <a:noFill/>
                </a:ln>
                <a:solidFill>
                  <a:schemeClr val="bg1"/>
                </a:solidFill>
                <a:effectLst/>
                <a:uLnTx/>
                <a:uFillTx/>
                <a:latin typeface="HGP創英角ﾎﾟｯﾌﾟ体" pitchFamily="50" charset="-128"/>
                <a:ea typeface="HGP創英角ﾎﾟｯﾌﾟ体" pitchFamily="50" charset="-128"/>
              </a:rPr>
              <a:t>「介入性」の操作化</a:t>
            </a:r>
            <a:endParaRPr kumimoji="1" lang="ja-JP" altLang="en-US" sz="4400" b="0" i="0" u="none" strike="noStrike" kern="1200" cap="none" spc="0" normalizeH="0" baseline="0" noProof="0" dirty="0">
              <a:ln>
                <a:noFill/>
              </a:ln>
              <a:solidFill>
                <a:schemeClr val="bg1"/>
              </a:solidFill>
              <a:effectLst/>
              <a:uLnTx/>
              <a:uFillTx/>
              <a:latin typeface="HGP創英角ﾎﾟｯﾌﾟ体" pitchFamily="50" charset="-128"/>
              <a:ea typeface="HGP創英角ﾎﾟｯﾌﾟ体" pitchFamily="50" charset="-128"/>
            </a:endParaRPr>
          </a:p>
        </p:txBody>
      </p:sp>
      <p:graphicFrame>
        <p:nvGraphicFramePr>
          <p:cNvPr id="2" name="表 1"/>
          <p:cNvGraphicFramePr>
            <a:graphicFrameLocks noGrp="1"/>
          </p:cNvGraphicFramePr>
          <p:nvPr>
            <p:extLst>
              <p:ext uri="{D42A27DB-BD31-4B8C-83A1-F6EECF244321}">
                <p14:modId xmlns:p14="http://schemas.microsoft.com/office/powerpoint/2010/main" val="547716796"/>
              </p:ext>
            </p:extLst>
          </p:nvPr>
        </p:nvGraphicFramePr>
        <p:xfrm>
          <a:off x="433086" y="2654626"/>
          <a:ext cx="8466081" cy="3374814"/>
        </p:xfrm>
        <a:graphic>
          <a:graphicData uri="http://schemas.openxmlformats.org/drawingml/2006/table">
            <a:tbl>
              <a:tblPr firstRow="1" bandRow="1">
                <a:tableStyleId>{5C22544A-7EE6-4342-B048-85BDC9FD1C3A}</a:tableStyleId>
              </a:tblPr>
              <a:tblGrid>
                <a:gridCol w="1087821"/>
                <a:gridCol w="2151619"/>
                <a:gridCol w="1773995"/>
                <a:gridCol w="1686910"/>
                <a:gridCol w="1765736"/>
              </a:tblGrid>
              <a:tr h="760514">
                <a:tc>
                  <a:txBody>
                    <a:bodyPr/>
                    <a:lstStyle/>
                    <a:p>
                      <a:r>
                        <a:rPr kumimoji="1" lang="ja-JP" altLang="en-US" sz="2200" dirty="0" smtClean="0">
                          <a:solidFill>
                            <a:srgbClr val="FF0000"/>
                          </a:solidFill>
                          <a:latin typeface="+mn-ea"/>
                          <a:ea typeface="+mn-ea"/>
                        </a:rPr>
                        <a:t>介入性</a:t>
                      </a:r>
                      <a:endParaRPr kumimoji="1" lang="ja-JP" altLang="en-US" sz="2200" dirty="0">
                        <a:solidFill>
                          <a:srgbClr val="FF0000"/>
                        </a:solidFill>
                        <a:latin typeface="+mn-ea"/>
                        <a:ea typeface="+mn-ea"/>
                      </a:endParaRPr>
                    </a:p>
                  </a:txBody>
                  <a:tcPr/>
                </a:tc>
                <a:tc>
                  <a:txBody>
                    <a:bodyPr/>
                    <a:lstStyle/>
                    <a:p>
                      <a:pPr algn="ctr"/>
                      <a:r>
                        <a:rPr kumimoji="1" lang="ja-JP" altLang="en-US" sz="2200" dirty="0" smtClean="0"/>
                        <a:t>広告の種類</a:t>
                      </a:r>
                      <a:endParaRPr kumimoji="1" lang="ja-JP" altLang="en-US" sz="2200" dirty="0"/>
                    </a:p>
                  </a:txBody>
                  <a:tcPr/>
                </a:tc>
                <a:tc>
                  <a:txBody>
                    <a:bodyPr/>
                    <a:lstStyle/>
                    <a:p>
                      <a:pPr algn="ctr"/>
                      <a:r>
                        <a:rPr kumimoji="1" lang="ja-JP" altLang="en-US" sz="2200" dirty="0" smtClean="0"/>
                        <a:t>広告の大きさ</a:t>
                      </a:r>
                      <a:endParaRPr kumimoji="1" lang="ja-JP" altLang="en-US" sz="2200" dirty="0"/>
                    </a:p>
                  </a:txBody>
                  <a:tcPr/>
                </a:tc>
                <a:tc>
                  <a:txBody>
                    <a:bodyPr/>
                    <a:lstStyle/>
                    <a:p>
                      <a:pPr algn="ctr"/>
                      <a:r>
                        <a:rPr kumimoji="1" lang="ja-JP" altLang="en-US" sz="2200" dirty="0" smtClean="0"/>
                        <a:t>広告の移動</a:t>
                      </a:r>
                      <a:endParaRPr kumimoji="1" lang="ja-JP" altLang="en-US" sz="2200" dirty="0"/>
                    </a:p>
                  </a:txBody>
                  <a:tcPr/>
                </a:tc>
                <a:tc>
                  <a:txBody>
                    <a:bodyPr/>
                    <a:lstStyle/>
                    <a:p>
                      <a:pPr algn="ctr"/>
                      <a:r>
                        <a:rPr kumimoji="1" lang="ja-JP" altLang="en-US" sz="2200" dirty="0" smtClean="0"/>
                        <a:t>広告の位置</a:t>
                      </a:r>
                      <a:endParaRPr kumimoji="1" lang="ja-JP" altLang="en-US" sz="2200" dirty="0"/>
                    </a:p>
                  </a:txBody>
                  <a:tcPr/>
                </a:tc>
              </a:tr>
              <a:tr h="895670">
                <a:tc>
                  <a:txBody>
                    <a:bodyPr/>
                    <a:lstStyle/>
                    <a:p>
                      <a:pPr algn="ctr"/>
                      <a:r>
                        <a:rPr kumimoji="1" lang="ja-JP" altLang="en-US" sz="3600" dirty="0" smtClean="0">
                          <a:solidFill>
                            <a:srgbClr val="FF0000"/>
                          </a:solidFill>
                          <a:latin typeface="+mn-ea"/>
                          <a:ea typeface="+mn-ea"/>
                        </a:rPr>
                        <a:t>大</a:t>
                      </a:r>
                      <a:endParaRPr kumimoji="1" lang="ja-JP" altLang="en-US" sz="3600" dirty="0">
                        <a:solidFill>
                          <a:srgbClr val="FF0000"/>
                        </a:solidFill>
                        <a:latin typeface="+mn-ea"/>
                        <a:ea typeface="+mn-ea"/>
                      </a:endParaRPr>
                    </a:p>
                  </a:txBody>
                  <a:tcPr/>
                </a:tc>
                <a:tc>
                  <a:txBody>
                    <a:bodyPr/>
                    <a:lstStyle/>
                    <a:p>
                      <a:pPr algn="ctr"/>
                      <a:r>
                        <a:rPr kumimoji="1" lang="en-US" altLang="ja-JP" sz="2400" dirty="0" smtClean="0">
                          <a:latin typeface="+mn-ea"/>
                          <a:ea typeface="+mn-ea"/>
                        </a:rPr>
                        <a:t>FT</a:t>
                      </a:r>
                      <a:r>
                        <a:rPr kumimoji="1" lang="ja-JP" altLang="en-US" sz="2400" dirty="0" smtClean="0">
                          <a:latin typeface="+mn-ea"/>
                          <a:ea typeface="+mn-ea"/>
                        </a:rPr>
                        <a:t>広告</a:t>
                      </a:r>
                      <a:r>
                        <a:rPr kumimoji="1" lang="en-US" altLang="ja-JP" sz="2400" dirty="0" smtClean="0">
                          <a:latin typeface="+mn-ea"/>
                          <a:ea typeface="+mn-ea"/>
                        </a:rPr>
                        <a:t>1</a:t>
                      </a:r>
                      <a:endParaRPr kumimoji="1" lang="ja-JP" altLang="en-US" sz="2400" dirty="0">
                        <a:latin typeface="+mn-ea"/>
                        <a:ea typeface="+mn-ea"/>
                      </a:endParaRPr>
                    </a:p>
                  </a:txBody>
                  <a:tcPr/>
                </a:tc>
                <a:tc>
                  <a:txBody>
                    <a:bodyPr/>
                    <a:lstStyle/>
                    <a:p>
                      <a:pPr algn="ctr"/>
                      <a:r>
                        <a:rPr kumimoji="1" lang="en-US" altLang="ja-JP" sz="2400" dirty="0" smtClean="0">
                          <a:latin typeface="+mn-ea"/>
                          <a:ea typeface="+mn-ea"/>
                        </a:rPr>
                        <a:t>300×250</a:t>
                      </a:r>
                      <a:endParaRPr kumimoji="1" lang="ja-JP" altLang="en-US" sz="2400" dirty="0">
                        <a:latin typeface="+mn-ea"/>
                        <a:ea typeface="+mn-ea"/>
                      </a:endParaRPr>
                    </a:p>
                  </a:txBody>
                  <a:tcPr/>
                </a:tc>
                <a:tc>
                  <a:txBody>
                    <a:bodyPr/>
                    <a:lstStyle/>
                    <a:p>
                      <a:pPr algn="ctr"/>
                      <a:r>
                        <a:rPr kumimoji="1" lang="ja-JP" altLang="en-US" sz="2400" dirty="0" smtClean="0">
                          <a:latin typeface="+mn-ea"/>
                          <a:ea typeface="+mn-ea"/>
                        </a:rPr>
                        <a:t>移動する</a:t>
                      </a:r>
                      <a:endParaRPr kumimoji="1" lang="ja-JP" altLang="en-US" sz="2400" dirty="0">
                        <a:latin typeface="+mn-ea"/>
                        <a:ea typeface="+mn-ea"/>
                      </a:endParaRPr>
                    </a:p>
                  </a:txBody>
                  <a:tcPr/>
                </a:tc>
                <a:tc>
                  <a:txBody>
                    <a:bodyPr/>
                    <a:lstStyle/>
                    <a:p>
                      <a:pPr algn="ctr"/>
                      <a:r>
                        <a:rPr kumimoji="1" lang="ja-JP" altLang="en-US" sz="2400" dirty="0" smtClean="0">
                          <a:latin typeface="+mn-ea"/>
                          <a:ea typeface="+mn-ea"/>
                        </a:rPr>
                        <a:t>コンテンツ</a:t>
                      </a:r>
                      <a:endParaRPr kumimoji="1" lang="en-US" altLang="ja-JP" sz="2400" dirty="0" smtClean="0">
                        <a:latin typeface="+mn-ea"/>
                        <a:ea typeface="+mn-ea"/>
                      </a:endParaRPr>
                    </a:p>
                    <a:p>
                      <a:pPr algn="ctr"/>
                      <a:r>
                        <a:rPr kumimoji="1" lang="ja-JP" altLang="en-US" sz="2400" dirty="0" smtClean="0">
                          <a:latin typeface="+mn-ea"/>
                          <a:ea typeface="+mn-ea"/>
                        </a:rPr>
                        <a:t>上中央</a:t>
                      </a:r>
                      <a:endParaRPr kumimoji="1" lang="ja-JP" altLang="en-US" sz="2400" dirty="0">
                        <a:latin typeface="+mn-ea"/>
                        <a:ea typeface="+mn-ea"/>
                      </a:endParaRPr>
                    </a:p>
                  </a:txBody>
                  <a:tcPr/>
                </a:tc>
              </a:tr>
              <a:tr h="895670">
                <a:tc>
                  <a:txBody>
                    <a:bodyPr/>
                    <a:lstStyle/>
                    <a:p>
                      <a:pPr algn="ctr"/>
                      <a:r>
                        <a:rPr kumimoji="1" lang="ja-JP" altLang="en-US" sz="3600" dirty="0" smtClean="0">
                          <a:solidFill>
                            <a:srgbClr val="FF0000"/>
                          </a:solidFill>
                          <a:latin typeface="+mn-ea"/>
                          <a:ea typeface="+mn-ea"/>
                        </a:rPr>
                        <a:t>中</a:t>
                      </a:r>
                      <a:endParaRPr kumimoji="1" lang="ja-JP" altLang="en-US" sz="3600" dirty="0">
                        <a:solidFill>
                          <a:srgbClr val="FF0000"/>
                        </a:solidFill>
                        <a:latin typeface="+mn-ea"/>
                        <a:ea typeface="+mn-ea"/>
                      </a:endParaRPr>
                    </a:p>
                  </a:txBody>
                  <a:tcPr/>
                </a:tc>
                <a:tc>
                  <a:txBody>
                    <a:bodyPr/>
                    <a:lstStyle/>
                    <a:p>
                      <a:pPr algn="ctr"/>
                      <a:r>
                        <a:rPr kumimoji="1" lang="en-US" altLang="ja-JP" sz="2400" dirty="0" smtClean="0">
                          <a:latin typeface="+mn-ea"/>
                          <a:ea typeface="+mn-ea"/>
                        </a:rPr>
                        <a:t>FT</a:t>
                      </a:r>
                      <a:r>
                        <a:rPr kumimoji="1" lang="ja-JP" altLang="en-US" sz="2400" dirty="0" smtClean="0">
                          <a:latin typeface="+mn-ea"/>
                          <a:ea typeface="+mn-ea"/>
                        </a:rPr>
                        <a:t>広告</a:t>
                      </a:r>
                      <a:r>
                        <a:rPr kumimoji="1" lang="en-US" altLang="ja-JP" sz="2400" dirty="0" smtClean="0">
                          <a:latin typeface="+mn-ea"/>
                          <a:ea typeface="+mn-ea"/>
                        </a:rPr>
                        <a:t>2</a:t>
                      </a:r>
                      <a:endParaRPr kumimoji="1" lang="ja-JP" altLang="en-US" sz="2400" dirty="0">
                        <a:latin typeface="+mn-ea"/>
                        <a:ea typeface="+mn-ea"/>
                      </a:endParaRPr>
                    </a:p>
                  </a:txBody>
                  <a:tcPr/>
                </a:tc>
                <a:tc>
                  <a:txBody>
                    <a:bodyPr/>
                    <a:lstStyle/>
                    <a:p>
                      <a:pPr algn="ctr"/>
                      <a:r>
                        <a:rPr kumimoji="1" lang="en-US" altLang="ja-JP" sz="2400" dirty="0" smtClean="0">
                          <a:latin typeface="+mn-ea"/>
                          <a:ea typeface="+mn-ea"/>
                        </a:rPr>
                        <a:t>300×250</a:t>
                      </a:r>
                      <a:endParaRPr kumimoji="1" lang="ja-JP" altLang="en-US" sz="2400" dirty="0">
                        <a:latin typeface="+mn-ea"/>
                        <a:ea typeface="+mn-ea"/>
                      </a:endParaRPr>
                    </a:p>
                  </a:txBody>
                  <a:tcPr/>
                </a:tc>
                <a:tc>
                  <a:txBody>
                    <a:bodyPr/>
                    <a:lstStyle/>
                    <a:p>
                      <a:pPr algn="ctr"/>
                      <a:r>
                        <a:rPr kumimoji="1" lang="ja-JP" altLang="en-US" sz="2400" dirty="0" smtClean="0">
                          <a:latin typeface="+mn-ea"/>
                          <a:ea typeface="+mn-ea"/>
                        </a:rPr>
                        <a:t>移動する</a:t>
                      </a:r>
                      <a:endParaRPr kumimoji="1" lang="ja-JP" altLang="en-US" sz="2400" dirty="0">
                        <a:latin typeface="+mn-ea"/>
                        <a:ea typeface="+mn-ea"/>
                      </a:endParaRPr>
                    </a:p>
                  </a:txBody>
                  <a:tcPr/>
                </a:tc>
                <a:tc>
                  <a:txBody>
                    <a:bodyPr/>
                    <a:lstStyle/>
                    <a:p>
                      <a:pPr algn="ctr"/>
                      <a:r>
                        <a:rPr kumimoji="1" lang="ja-JP" altLang="en-US" sz="2400" dirty="0" smtClean="0">
                          <a:latin typeface="+mn-ea"/>
                          <a:ea typeface="+mn-ea"/>
                        </a:rPr>
                        <a:t>コンテンツ</a:t>
                      </a:r>
                      <a:endParaRPr kumimoji="1" lang="en-US" altLang="ja-JP" sz="2400" dirty="0" smtClean="0">
                        <a:latin typeface="+mn-ea"/>
                        <a:ea typeface="+mn-ea"/>
                      </a:endParaRPr>
                    </a:p>
                    <a:p>
                      <a:pPr algn="ctr"/>
                      <a:r>
                        <a:rPr kumimoji="1" lang="ja-JP" altLang="en-US" sz="2400" dirty="0" smtClean="0">
                          <a:latin typeface="+mn-ea"/>
                          <a:ea typeface="+mn-ea"/>
                        </a:rPr>
                        <a:t>右</a:t>
                      </a:r>
                      <a:endParaRPr kumimoji="1" lang="ja-JP" altLang="en-US" sz="2400" dirty="0">
                        <a:latin typeface="+mn-ea"/>
                        <a:ea typeface="+mn-ea"/>
                      </a:endParaRPr>
                    </a:p>
                  </a:txBody>
                  <a:tcPr/>
                </a:tc>
              </a:tr>
              <a:tr h="760514">
                <a:tc>
                  <a:txBody>
                    <a:bodyPr/>
                    <a:lstStyle/>
                    <a:p>
                      <a:pPr algn="ctr"/>
                      <a:r>
                        <a:rPr kumimoji="1" lang="ja-JP" altLang="en-US" sz="3600" dirty="0" smtClean="0">
                          <a:solidFill>
                            <a:srgbClr val="FF0000"/>
                          </a:solidFill>
                          <a:latin typeface="+mn-ea"/>
                          <a:ea typeface="+mn-ea"/>
                        </a:rPr>
                        <a:t>小</a:t>
                      </a:r>
                      <a:endParaRPr kumimoji="1" lang="ja-JP" altLang="en-US" sz="3600" dirty="0">
                        <a:solidFill>
                          <a:srgbClr val="FF0000"/>
                        </a:solidFill>
                        <a:latin typeface="+mn-ea"/>
                        <a:ea typeface="+mn-ea"/>
                      </a:endParaRPr>
                    </a:p>
                  </a:txBody>
                  <a:tcPr/>
                </a:tc>
                <a:tc>
                  <a:txBody>
                    <a:bodyPr/>
                    <a:lstStyle/>
                    <a:p>
                      <a:pPr algn="ctr"/>
                      <a:r>
                        <a:rPr kumimoji="1" lang="ja-JP" altLang="en-US" sz="2400" dirty="0" smtClean="0">
                          <a:latin typeface="+mn-ea"/>
                          <a:ea typeface="+mn-ea"/>
                        </a:rPr>
                        <a:t>バナー広告</a:t>
                      </a:r>
                      <a:endParaRPr kumimoji="1" lang="ja-JP" altLang="en-US" sz="2400" dirty="0">
                        <a:latin typeface="+mn-ea"/>
                        <a:ea typeface="+mn-ea"/>
                      </a:endParaRPr>
                    </a:p>
                  </a:txBody>
                  <a:tcPr/>
                </a:tc>
                <a:tc>
                  <a:txBody>
                    <a:bodyPr/>
                    <a:lstStyle/>
                    <a:p>
                      <a:pPr algn="ctr"/>
                      <a:r>
                        <a:rPr kumimoji="1" lang="en-US" altLang="ja-JP" sz="2400" dirty="0" smtClean="0">
                          <a:latin typeface="+mn-ea"/>
                          <a:ea typeface="+mn-ea"/>
                        </a:rPr>
                        <a:t>180×150</a:t>
                      </a:r>
                      <a:endParaRPr kumimoji="1" lang="ja-JP" altLang="en-US" sz="2400" dirty="0">
                        <a:latin typeface="+mn-ea"/>
                        <a:ea typeface="+mn-ea"/>
                      </a:endParaRPr>
                    </a:p>
                  </a:txBody>
                  <a:tcPr/>
                </a:tc>
                <a:tc>
                  <a:txBody>
                    <a:bodyPr/>
                    <a:lstStyle/>
                    <a:p>
                      <a:pPr algn="ctr"/>
                      <a:r>
                        <a:rPr kumimoji="1" lang="ja-JP" altLang="en-US" sz="2400" dirty="0" smtClean="0">
                          <a:latin typeface="+mn-ea"/>
                          <a:ea typeface="+mn-ea"/>
                        </a:rPr>
                        <a:t>固定</a:t>
                      </a:r>
                      <a:endParaRPr kumimoji="1" lang="ja-JP" altLang="en-US" sz="2400" dirty="0">
                        <a:latin typeface="+mn-ea"/>
                        <a:ea typeface="+mn-ea"/>
                      </a:endParaRPr>
                    </a:p>
                  </a:txBody>
                  <a:tcPr/>
                </a:tc>
                <a:tc>
                  <a:txBody>
                    <a:bodyPr/>
                    <a:lstStyle/>
                    <a:p>
                      <a:pPr algn="ctr"/>
                      <a:r>
                        <a:rPr kumimoji="1" lang="ja-JP" altLang="en-US" sz="2400" dirty="0" smtClean="0">
                          <a:latin typeface="+mn-ea"/>
                          <a:ea typeface="+mn-ea"/>
                        </a:rPr>
                        <a:t>コンテンツ</a:t>
                      </a:r>
                      <a:endParaRPr kumimoji="1" lang="en-US" altLang="ja-JP" sz="2400" dirty="0" smtClean="0">
                        <a:latin typeface="+mn-ea"/>
                        <a:ea typeface="+mn-ea"/>
                      </a:endParaRPr>
                    </a:p>
                    <a:p>
                      <a:pPr algn="ctr"/>
                      <a:r>
                        <a:rPr kumimoji="1" lang="ja-JP" altLang="en-US" sz="2400" dirty="0" smtClean="0">
                          <a:latin typeface="+mn-ea"/>
                          <a:ea typeface="+mn-ea"/>
                        </a:rPr>
                        <a:t>右</a:t>
                      </a:r>
                      <a:endParaRPr kumimoji="1" lang="ja-JP" altLang="en-US" sz="2400" dirty="0">
                        <a:latin typeface="+mn-ea"/>
                        <a:ea typeface="+mn-ea"/>
                      </a:endParaRPr>
                    </a:p>
                  </a:txBody>
                  <a:tcPr/>
                </a:tc>
              </a:tr>
            </a:tbl>
          </a:graphicData>
        </a:graphic>
      </p:graphicFrame>
      <p:sp>
        <p:nvSpPr>
          <p:cNvPr id="3" name="テキスト ボックス 2"/>
          <p:cNvSpPr txBox="1"/>
          <p:nvPr/>
        </p:nvSpPr>
        <p:spPr>
          <a:xfrm>
            <a:off x="632010" y="1269631"/>
            <a:ext cx="8068235" cy="1384995"/>
          </a:xfrm>
          <a:prstGeom prst="rect">
            <a:avLst/>
          </a:prstGeom>
          <a:noFill/>
        </p:spPr>
        <p:txBody>
          <a:bodyPr wrap="square" rtlCol="0">
            <a:spAutoFit/>
          </a:bodyPr>
          <a:lstStyle/>
          <a:p>
            <a:pPr lvl="0">
              <a:spcBef>
                <a:spcPct val="20000"/>
              </a:spcBef>
            </a:pPr>
            <a:r>
              <a:rPr lang="ja-JP" altLang="en-US" sz="2800" dirty="0" smtClean="0">
                <a:solidFill>
                  <a:prstClr val="black"/>
                </a:solidFill>
                <a:latin typeface="+mn-ea"/>
              </a:rPr>
              <a:t>広告の介入性「</a:t>
            </a:r>
            <a:r>
              <a:rPr lang="ja-JP" altLang="en-US" sz="2800" dirty="0">
                <a:solidFill>
                  <a:prstClr val="black"/>
                </a:solidFill>
                <a:latin typeface="+mn-ea"/>
              </a:rPr>
              <a:t>広告の大きさ」「サイトを広告が移動するか」「広告の位置」をそれぞれ変えて比較したものである。</a:t>
            </a:r>
          </a:p>
        </p:txBody>
      </p:sp>
      <p:sp>
        <p:nvSpPr>
          <p:cNvPr id="4" name="スライド番号プレースホルダー 3"/>
          <p:cNvSpPr>
            <a:spLocks noGrp="1"/>
          </p:cNvSpPr>
          <p:nvPr>
            <p:ph type="sldNum" sz="quarter" idx="12"/>
          </p:nvPr>
        </p:nvSpPr>
        <p:spPr/>
        <p:txBody>
          <a:bodyPr/>
          <a:lstStyle/>
          <a:p>
            <a:fld id="{69A6FDD3-3E44-4751-ABCA-CC192DC5BFE5}" type="slidenum">
              <a:rPr kumimoji="1" lang="ja-JP" altLang="en-US" smtClean="0"/>
              <a:pPr/>
              <a:t>27</a:t>
            </a:fld>
            <a:endParaRPr kumimoji="1" lang="ja-JP" altLang="en-US"/>
          </a:p>
        </p:txBody>
      </p:sp>
      <p:sp>
        <p:nvSpPr>
          <p:cNvPr id="8" name="円/楕円 7"/>
          <p:cNvSpPr/>
          <p:nvPr/>
        </p:nvSpPr>
        <p:spPr>
          <a:xfrm>
            <a:off x="3771898" y="4195482"/>
            <a:ext cx="1465732" cy="85164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9"/>
          <p:cNvSpPr/>
          <p:nvPr/>
        </p:nvSpPr>
        <p:spPr>
          <a:xfrm>
            <a:off x="3771899" y="5143498"/>
            <a:ext cx="1465731" cy="78217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841341" y="6009714"/>
            <a:ext cx="7858904" cy="646331"/>
          </a:xfrm>
          <a:prstGeom prst="rect">
            <a:avLst/>
          </a:prstGeom>
          <a:noFill/>
        </p:spPr>
        <p:txBody>
          <a:bodyPr wrap="square" rtlCol="0">
            <a:spAutoFit/>
          </a:bodyPr>
          <a:lstStyle/>
          <a:p>
            <a:r>
              <a:rPr kumimoji="1" lang="ja-JP" altLang="en-US" sz="3600" b="1" dirty="0" smtClean="0">
                <a:solidFill>
                  <a:srgbClr val="FF0000"/>
                </a:solidFill>
                <a:latin typeface="HGP創英角ｺﾞｼｯｸUB" pitchFamily="50" charset="-128"/>
                <a:ea typeface="HGP創英角ｺﾞｼｯｸUB" pitchFamily="50" charset="-128"/>
              </a:rPr>
              <a:t>大きさが異なるため比較されていない</a:t>
            </a:r>
            <a:endParaRPr kumimoji="1" lang="ja-JP" altLang="en-US" sz="3600" b="1" dirty="0">
              <a:solidFill>
                <a:srgbClr val="FF0000"/>
              </a:solidFill>
              <a:latin typeface="HGP創英角ｺﾞｼｯｸUB" pitchFamily="50" charset="-128"/>
              <a:ea typeface="HGP創英角ｺﾞｼｯｸUB" pitchFamily="50" charset="-128"/>
            </a:endParaRPr>
          </a:p>
        </p:txBody>
      </p:sp>
      <p:sp>
        <p:nvSpPr>
          <p:cNvPr id="11" name="円/楕円 10"/>
          <p:cNvSpPr/>
          <p:nvPr/>
        </p:nvSpPr>
        <p:spPr>
          <a:xfrm>
            <a:off x="5497597" y="4213412"/>
            <a:ext cx="1465732" cy="851647"/>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円/楕円 11"/>
          <p:cNvSpPr/>
          <p:nvPr/>
        </p:nvSpPr>
        <p:spPr>
          <a:xfrm>
            <a:off x="5497598" y="5161428"/>
            <a:ext cx="1465731" cy="782171"/>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3" name="グループ化 12"/>
          <p:cNvGrpSpPr/>
          <p:nvPr/>
        </p:nvGrpSpPr>
        <p:grpSpPr>
          <a:xfrm>
            <a:off x="-10345" y="-13195"/>
            <a:ext cx="9153681" cy="1166201"/>
            <a:chOff x="-34750" y="-13253"/>
            <a:chExt cx="9188466" cy="1171388"/>
          </a:xfrm>
        </p:grpSpPr>
        <p:sp>
          <p:nvSpPr>
            <p:cNvPr id="14" name="正方形/長方形 13"/>
            <p:cNvSpPr/>
            <p:nvPr/>
          </p:nvSpPr>
          <p:spPr>
            <a:xfrm>
              <a:off x="-34750" y="6007"/>
              <a:ext cx="1759545" cy="1152128"/>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smtClean="0">
                  <a:solidFill>
                    <a:schemeClr val="tx1"/>
                  </a:solidFill>
                  <a:latin typeface="+mn-ea"/>
                </a:rPr>
                <a:t>既存研究</a:t>
              </a:r>
              <a:endParaRPr lang="en-US" altLang="ja-JP" sz="2000" dirty="0" smtClean="0">
                <a:solidFill>
                  <a:schemeClr val="tx1"/>
                </a:solidFill>
                <a:latin typeface="+mn-ea"/>
              </a:endParaRPr>
            </a:p>
          </p:txBody>
        </p:sp>
        <p:sp>
          <p:nvSpPr>
            <p:cNvPr id="15" name="タイトル 1"/>
            <p:cNvSpPr txBox="1">
              <a:spLocks/>
            </p:cNvSpPr>
            <p:nvPr/>
          </p:nvSpPr>
          <p:spPr>
            <a:xfrm>
              <a:off x="1701396" y="-13253"/>
              <a:ext cx="7452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p>
              <a:pPr lvl="0" algn="ctr">
                <a:spcBef>
                  <a:spcPct val="0"/>
                </a:spcBef>
              </a:pPr>
              <a:r>
                <a:rPr kumimoji="1" lang="ja-JP" altLang="en-US" sz="4400" b="0" i="0" u="none" strike="noStrike" kern="1200" cap="none" spc="0" normalizeH="0" baseline="0" noProof="0" dirty="0" smtClean="0">
                  <a:ln>
                    <a:noFill/>
                  </a:ln>
                  <a:solidFill>
                    <a:schemeClr val="bg1"/>
                  </a:solidFill>
                  <a:effectLst/>
                  <a:uLnTx/>
                  <a:uFillTx/>
                  <a:latin typeface="HGP創英角ｺﾞｼｯｸUB" pitchFamily="50" charset="-128"/>
                  <a:ea typeface="HGP創英角ｺﾞｼｯｸUB" pitchFamily="50" charset="-128"/>
                </a:rPr>
                <a:t>既存研究の概要</a:t>
              </a:r>
              <a:endParaRPr kumimoji="1" lang="ja-JP" altLang="en-US" sz="4400" b="0" i="0" u="none" strike="noStrike" kern="1200" cap="none" spc="0" normalizeH="0" baseline="0" noProof="0" dirty="0">
                <a:ln>
                  <a:noFill/>
                </a:ln>
                <a:solidFill>
                  <a:schemeClr val="bg1"/>
                </a:solidFill>
                <a:effectLst/>
                <a:uLnTx/>
                <a:uFillTx/>
                <a:latin typeface="HGP創英角ｺﾞｼｯｸUB" pitchFamily="50" charset="-128"/>
                <a:ea typeface="HGP創英角ｺﾞｼｯｸUB" pitchFamily="50" charset="-128"/>
              </a:endParaRPr>
            </a:p>
          </p:txBody>
        </p:sp>
      </p:grpSp>
    </p:spTree>
    <p:extLst>
      <p:ext uri="{BB962C8B-B14F-4D97-AF65-F5344CB8AC3E}">
        <p14:creationId xmlns:p14="http://schemas.microsoft.com/office/powerpoint/2010/main" val="229675450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518865" y="3284984"/>
            <a:ext cx="8229600" cy="1540768"/>
          </a:xfrm>
          <a:ln w="38100">
            <a:solidFill>
              <a:schemeClr val="tx1"/>
            </a:solidFill>
          </a:ln>
        </p:spPr>
        <p:txBody>
          <a:bodyPr>
            <a:normAutofit fontScale="92500"/>
          </a:bodyPr>
          <a:lstStyle/>
          <a:p>
            <a:pPr marL="0" indent="0">
              <a:buNone/>
            </a:pPr>
            <a:r>
              <a:rPr lang="ja-JP" altLang="en-US" b="1" dirty="0" smtClean="0">
                <a:latin typeface="+mn-ea"/>
              </a:rPr>
              <a:t>コンテンツを見ることを邪魔しながら、広告が視聴者の注意を引こうとする場合はその広告への好意は得られないだろう。　</a:t>
            </a:r>
            <a:r>
              <a:rPr lang="en-US" altLang="ja-JP" b="1" dirty="0" smtClean="0">
                <a:latin typeface="+mn-ea"/>
              </a:rPr>
              <a:t>(</a:t>
            </a:r>
            <a:r>
              <a:rPr lang="ja-JP" altLang="en-US" b="1" dirty="0">
                <a:latin typeface="+mn-ea"/>
              </a:rPr>
              <a:t>金</a:t>
            </a:r>
            <a:r>
              <a:rPr lang="ja-JP" altLang="en-US" b="1" dirty="0" smtClean="0">
                <a:latin typeface="+mn-ea"/>
              </a:rPr>
              <a:t>＆池田　</a:t>
            </a:r>
            <a:r>
              <a:rPr lang="en-US" altLang="ja-JP" b="1" dirty="0" smtClean="0">
                <a:latin typeface="+mn-ea"/>
              </a:rPr>
              <a:t>2003)</a:t>
            </a:r>
            <a:endParaRPr kumimoji="1" lang="ja-JP" altLang="en-US" b="1" dirty="0">
              <a:latin typeface="+mn-ea"/>
            </a:endParaRPr>
          </a:p>
        </p:txBody>
      </p:sp>
      <p:sp>
        <p:nvSpPr>
          <p:cNvPr id="5" name="テキスト ボックス 4"/>
          <p:cNvSpPr txBox="1"/>
          <p:nvPr/>
        </p:nvSpPr>
        <p:spPr>
          <a:xfrm>
            <a:off x="1619672" y="5157192"/>
            <a:ext cx="6696744" cy="1446550"/>
          </a:xfrm>
          <a:prstGeom prst="rect">
            <a:avLst/>
          </a:prstGeom>
          <a:noFill/>
        </p:spPr>
        <p:txBody>
          <a:bodyPr wrap="square" rtlCol="0">
            <a:spAutoFit/>
          </a:bodyPr>
          <a:lstStyle/>
          <a:p>
            <a:pPr algn="ctr"/>
            <a:r>
              <a:rPr kumimoji="1" lang="ja-JP" altLang="en-US" sz="4400" b="1" u="sng" dirty="0" smtClean="0">
                <a:solidFill>
                  <a:srgbClr val="FF0000"/>
                </a:solidFill>
                <a:latin typeface="HGP創英角ｺﾞｼｯｸUB" pitchFamily="50" charset="-128"/>
                <a:ea typeface="HGP創英角ｺﾞｼｯｸUB" pitchFamily="50" charset="-128"/>
              </a:rPr>
              <a:t>介入性</a:t>
            </a:r>
            <a:r>
              <a:rPr kumimoji="1" lang="ja-JP" altLang="en-US" sz="4400" dirty="0" smtClean="0">
                <a:latin typeface="HGP創英角ｺﾞｼｯｸUB" pitchFamily="50" charset="-128"/>
                <a:ea typeface="HGP創英角ｺﾞｼｯｸUB" pitchFamily="50" charset="-128"/>
              </a:rPr>
              <a:t>が広告態度に影響</a:t>
            </a:r>
            <a:r>
              <a:rPr lang="ja-JP" altLang="en-US" sz="4400" dirty="0" smtClean="0">
                <a:latin typeface="HGP創英角ｺﾞｼｯｸUB" pitchFamily="50" charset="-128"/>
                <a:ea typeface="HGP創英角ｺﾞｼｯｸUB" pitchFamily="50" charset="-128"/>
              </a:rPr>
              <a:t>を与えている</a:t>
            </a:r>
            <a:r>
              <a:rPr kumimoji="1" lang="ja-JP" altLang="en-US" sz="4400" dirty="0" smtClean="0">
                <a:latin typeface="HGP創英角ｺﾞｼｯｸUB" pitchFamily="50" charset="-128"/>
                <a:ea typeface="HGP創英角ｺﾞｼｯｸUB" pitchFamily="50" charset="-128"/>
              </a:rPr>
              <a:t>！！</a:t>
            </a:r>
            <a:endParaRPr kumimoji="1" lang="ja-JP" altLang="en-US" sz="4400" dirty="0">
              <a:latin typeface="HGP創英角ｺﾞｼｯｸUB" pitchFamily="50" charset="-128"/>
              <a:ea typeface="HGP創英角ｺﾞｼｯｸUB" pitchFamily="50" charset="-128"/>
            </a:endParaRPr>
          </a:p>
        </p:txBody>
      </p:sp>
      <p:sp>
        <p:nvSpPr>
          <p:cNvPr id="8" name="タイトル 1"/>
          <p:cNvSpPr txBox="1">
            <a:spLocks/>
          </p:cNvSpPr>
          <p:nvPr/>
        </p:nvSpPr>
        <p:spPr>
          <a:xfrm>
            <a:off x="1742539" y="-24304"/>
            <a:ext cx="7424107" cy="113793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p>
            <a:pPr lvl="0" algn="ctr">
              <a:spcBef>
                <a:spcPct val="0"/>
              </a:spcBef>
            </a:pPr>
            <a:r>
              <a:rPr lang="ja-JP" altLang="en-US" sz="4400" dirty="0">
                <a:solidFill>
                  <a:schemeClr val="bg1"/>
                </a:solidFill>
                <a:latin typeface="HGP創英角ｺﾞｼｯｸUB" pitchFamily="50" charset="-128"/>
                <a:ea typeface="HGP創英角ｺﾞｼｯｸUB" pitchFamily="50" charset="-128"/>
              </a:rPr>
              <a:t>既存</a:t>
            </a:r>
            <a:r>
              <a:rPr lang="ja-JP" altLang="en-US" sz="4400" dirty="0" smtClean="0">
                <a:solidFill>
                  <a:schemeClr val="bg1"/>
                </a:solidFill>
                <a:latin typeface="HGP創英角ｺﾞｼｯｸUB" pitchFamily="50" charset="-128"/>
                <a:ea typeface="HGP創英角ｺﾞｼｯｸUB" pitchFamily="50" charset="-128"/>
              </a:rPr>
              <a:t>研究における考察</a:t>
            </a:r>
            <a:endParaRPr kumimoji="1" lang="ja-JP" altLang="en-US" sz="4400" b="0" i="0" u="none" strike="noStrike" kern="1200" cap="none" spc="0" normalizeH="0" baseline="0" noProof="0" dirty="0">
              <a:ln>
                <a:noFill/>
              </a:ln>
              <a:solidFill>
                <a:schemeClr val="bg1"/>
              </a:solidFill>
              <a:effectLst/>
              <a:uLnTx/>
              <a:uFillTx/>
              <a:latin typeface="HGP創英角ｺﾞｼｯｸUB" pitchFamily="50" charset="-128"/>
              <a:ea typeface="HGP創英角ｺﾞｼｯｸUB" pitchFamily="50" charset="-128"/>
            </a:endParaRPr>
          </a:p>
        </p:txBody>
      </p:sp>
      <p:sp>
        <p:nvSpPr>
          <p:cNvPr id="2" name="スライド番号プレースホルダー 1"/>
          <p:cNvSpPr>
            <a:spLocks noGrp="1"/>
          </p:cNvSpPr>
          <p:nvPr>
            <p:ph type="sldNum" sz="quarter" idx="12"/>
          </p:nvPr>
        </p:nvSpPr>
        <p:spPr/>
        <p:txBody>
          <a:bodyPr/>
          <a:lstStyle/>
          <a:p>
            <a:fld id="{69A6FDD3-3E44-4751-ABCA-CC192DC5BFE5}" type="slidenum">
              <a:rPr kumimoji="1" lang="ja-JP" altLang="en-US" smtClean="0"/>
              <a:pPr/>
              <a:t>28</a:t>
            </a:fld>
            <a:endParaRPr kumimoji="1" lang="ja-JP" altLang="en-US"/>
          </a:p>
        </p:txBody>
      </p:sp>
      <p:sp>
        <p:nvSpPr>
          <p:cNvPr id="9" name="正方形/長方形 8"/>
          <p:cNvSpPr/>
          <p:nvPr/>
        </p:nvSpPr>
        <p:spPr>
          <a:xfrm>
            <a:off x="-10345" y="5980"/>
            <a:ext cx="1752884" cy="1147026"/>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smtClean="0">
                <a:solidFill>
                  <a:schemeClr val="tx1"/>
                </a:solidFill>
                <a:latin typeface="+mn-ea"/>
              </a:rPr>
              <a:t>既存研究</a:t>
            </a:r>
            <a:endParaRPr lang="en-US" altLang="ja-JP" sz="2000" dirty="0" smtClean="0">
              <a:solidFill>
                <a:schemeClr val="tx1"/>
              </a:solidFill>
              <a:latin typeface="+mn-ea"/>
            </a:endParaRPr>
          </a:p>
        </p:txBody>
      </p:sp>
      <p:sp>
        <p:nvSpPr>
          <p:cNvPr id="6" name="テキスト ボックス 5"/>
          <p:cNvSpPr txBox="1"/>
          <p:nvPr/>
        </p:nvSpPr>
        <p:spPr>
          <a:xfrm>
            <a:off x="564775" y="1492625"/>
            <a:ext cx="8135471" cy="138499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ja-JP" altLang="en-US" sz="2800" dirty="0">
                <a:latin typeface="+mn-ea"/>
              </a:rPr>
              <a:t>「介入性」が高くなると広告への態度は悪くなる。また、広告商品への態度やその広告が載っているサイト態度も悪くなる。（金＆池田　２００３）</a:t>
            </a:r>
          </a:p>
        </p:txBody>
      </p:sp>
    </p:spTree>
    <p:extLst>
      <p:ext uri="{BB962C8B-B14F-4D97-AF65-F5344CB8AC3E}">
        <p14:creationId xmlns:p14="http://schemas.microsoft.com/office/powerpoint/2010/main" val="104945799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p:cNvSpPr txBox="1"/>
          <p:nvPr/>
        </p:nvSpPr>
        <p:spPr>
          <a:xfrm>
            <a:off x="704745" y="1484784"/>
            <a:ext cx="8092413" cy="3323987"/>
          </a:xfrm>
          <a:prstGeom prst="rect">
            <a:avLst/>
          </a:prstGeom>
          <a:noFill/>
        </p:spPr>
        <p:txBody>
          <a:bodyPr wrap="square" rtlCol="0">
            <a:spAutoFit/>
          </a:bodyPr>
          <a:lstStyle/>
          <a:p>
            <a:pPr marL="361950" indent="-361950"/>
            <a:r>
              <a:rPr lang="ja-JP" altLang="en-US" sz="3000" dirty="0" smtClean="0">
                <a:latin typeface="+mn-ea"/>
              </a:rPr>
              <a:t>①実験では</a:t>
            </a:r>
            <a:r>
              <a:rPr lang="en-US" altLang="ja-JP" sz="3000" dirty="0">
                <a:latin typeface="+mn-ea"/>
              </a:rPr>
              <a:t>FT</a:t>
            </a:r>
            <a:r>
              <a:rPr lang="ja-JP" altLang="en-US" sz="3000" dirty="0" smtClean="0">
                <a:latin typeface="+mn-ea"/>
              </a:rPr>
              <a:t>広告とバナー広告を用いているが、条件を制御できていないため両者を比較した研究にはなっていない。</a:t>
            </a:r>
            <a:endParaRPr lang="en-US" altLang="ja-JP" sz="3000" dirty="0" smtClean="0">
              <a:latin typeface="+mn-ea"/>
            </a:endParaRPr>
          </a:p>
          <a:p>
            <a:pPr marL="361950" indent="-361950"/>
            <a:r>
              <a:rPr lang="ja-JP" altLang="en-US" sz="3000" dirty="0" smtClean="0">
                <a:latin typeface="+mn-ea"/>
              </a:rPr>
              <a:t>②パソコン画面上での広告による実験であるため、スマートフォンの研究はない。</a:t>
            </a:r>
            <a:endParaRPr lang="en-US" altLang="ja-JP" sz="3000" dirty="0" smtClean="0">
              <a:latin typeface="+mn-ea"/>
            </a:endParaRPr>
          </a:p>
          <a:p>
            <a:pPr marL="361950" indent="-361950"/>
            <a:r>
              <a:rPr lang="ja-JP" altLang="en-US" sz="3000" dirty="0" smtClean="0">
                <a:latin typeface="+mn-ea"/>
              </a:rPr>
              <a:t>③主として</a:t>
            </a:r>
            <a:r>
              <a:rPr lang="en-US" altLang="ja-JP" sz="3000" dirty="0">
                <a:latin typeface="+mn-ea"/>
              </a:rPr>
              <a:t>FT</a:t>
            </a:r>
            <a:r>
              <a:rPr lang="ja-JP" altLang="en-US" sz="3000" dirty="0" smtClean="0">
                <a:latin typeface="+mn-ea"/>
              </a:rPr>
              <a:t>広告の負の効果に注目した研究であった。</a:t>
            </a:r>
            <a:endParaRPr lang="en-US" altLang="ja-JP" sz="3000" dirty="0">
              <a:latin typeface="+mn-ea"/>
            </a:endParaRPr>
          </a:p>
        </p:txBody>
      </p:sp>
      <p:sp>
        <p:nvSpPr>
          <p:cNvPr id="14" name="正方形/長方形 13"/>
          <p:cNvSpPr/>
          <p:nvPr/>
        </p:nvSpPr>
        <p:spPr>
          <a:xfrm>
            <a:off x="0" y="0"/>
            <a:ext cx="9144000" cy="1196752"/>
          </a:xfrm>
          <a:prstGeom prst="rect">
            <a:avLst/>
          </a:prstGeom>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r>
              <a:rPr kumimoji="1" lang="ja-JP" altLang="en-US" sz="4400" dirty="0" smtClean="0">
                <a:latin typeface="HGP創英角ｺﾞｼｯｸUB" pitchFamily="50" charset="-128"/>
                <a:ea typeface="HGP創英角ｺﾞｼｯｸUB" pitchFamily="50" charset="-128"/>
              </a:rPr>
              <a:t>　　　　　</a:t>
            </a:r>
            <a:r>
              <a:rPr lang="ja-JP" altLang="en-US" sz="4400" dirty="0" smtClean="0">
                <a:latin typeface="HGP創英角ｺﾞｼｯｸUB" pitchFamily="50" charset="-128"/>
                <a:ea typeface="HGP創英角ｺﾞｼｯｸUB" pitchFamily="50" charset="-128"/>
              </a:rPr>
              <a:t>既存研究の問題点</a:t>
            </a:r>
            <a:endParaRPr kumimoji="1" lang="ja-JP" altLang="en-US" sz="4400" dirty="0">
              <a:latin typeface="HGP創英角ｺﾞｼｯｸUB" pitchFamily="50" charset="-128"/>
              <a:ea typeface="HGP創英角ｺﾞｼｯｸUB" pitchFamily="50" charset="-128"/>
            </a:endParaRPr>
          </a:p>
        </p:txBody>
      </p:sp>
      <p:sp>
        <p:nvSpPr>
          <p:cNvPr id="15" name="正方形/長方形 14"/>
          <p:cNvSpPr/>
          <p:nvPr/>
        </p:nvSpPr>
        <p:spPr>
          <a:xfrm>
            <a:off x="0" y="0"/>
            <a:ext cx="1728192" cy="119675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b="1" dirty="0" smtClean="0">
                <a:solidFill>
                  <a:schemeClr val="tx1"/>
                </a:solidFill>
                <a:latin typeface="+mn-ea"/>
              </a:rPr>
              <a:t>研究意義</a:t>
            </a:r>
            <a:endParaRPr kumimoji="1" lang="ja-JP" altLang="en-US" sz="2000" b="1" dirty="0">
              <a:solidFill>
                <a:schemeClr val="tx1"/>
              </a:solidFill>
              <a:latin typeface="+mn-ea"/>
            </a:endParaRPr>
          </a:p>
        </p:txBody>
      </p:sp>
      <p:sp>
        <p:nvSpPr>
          <p:cNvPr id="2" name="スライド番号プレースホルダー 1"/>
          <p:cNvSpPr>
            <a:spLocks noGrp="1"/>
          </p:cNvSpPr>
          <p:nvPr>
            <p:ph type="sldNum" sz="quarter" idx="12"/>
          </p:nvPr>
        </p:nvSpPr>
        <p:spPr/>
        <p:txBody>
          <a:bodyPr/>
          <a:lstStyle/>
          <a:p>
            <a:fld id="{69A6FDD3-3E44-4751-ABCA-CC192DC5BFE5}" type="slidenum">
              <a:rPr kumimoji="1" lang="ja-JP" altLang="en-US" smtClean="0"/>
              <a:pPr/>
              <a:t>29</a:t>
            </a:fld>
            <a:endParaRPr kumimoji="1" lang="ja-JP" altLang="en-US"/>
          </a:p>
        </p:txBody>
      </p:sp>
      <p:sp>
        <p:nvSpPr>
          <p:cNvPr id="6" name="テキスト プレースホルダー 5"/>
          <p:cNvSpPr txBox="1">
            <a:spLocks/>
          </p:cNvSpPr>
          <p:nvPr/>
        </p:nvSpPr>
        <p:spPr>
          <a:xfrm>
            <a:off x="685800" y="4808771"/>
            <a:ext cx="7772400" cy="1500187"/>
          </a:xfrm>
          <a:prstGeom prst="roundRect">
            <a:avLst/>
          </a:prstGeom>
          <a:solidFill>
            <a:schemeClr val="accent1">
              <a:lumMod val="20000"/>
              <a:lumOff val="80000"/>
            </a:schemeClr>
          </a:solidFill>
          <a:ln w="38100" cap="flat" cmpd="sng" algn="ctr">
            <a:solidFill>
              <a:schemeClr val="accent1">
                <a:shade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fontScale="92500" lnSpcReduction="10000"/>
          </a:bodyPr>
          <a:lstStyle>
            <a:lvl1pPr marL="342900" indent="-342900" algn="l" defTabSz="914400" rtl="0" eaLnBrk="1" latinLnBrk="0" hangingPunct="1">
              <a:spcBef>
                <a:spcPct val="20000"/>
              </a:spcBef>
              <a:buFont typeface="Arial" pitchFamily="34" charset="0"/>
              <a:buChar char="•"/>
              <a:defRPr kumimoji="1" sz="3200" kern="1200">
                <a:solidFill>
                  <a:schemeClr val="lt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lt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lt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lt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lt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lt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lt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lt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lt1"/>
                </a:solidFill>
                <a:latin typeface="+mn-lt"/>
                <a:ea typeface="+mn-ea"/>
                <a:cs typeface="+mn-cs"/>
              </a:defRPr>
            </a:lvl9pPr>
          </a:lstStyle>
          <a:p>
            <a:pPr marL="0" lvl="0" indent="0">
              <a:spcBef>
                <a:spcPts val="0"/>
              </a:spcBef>
              <a:buNone/>
            </a:pPr>
            <a:r>
              <a:rPr lang="ja-JP" altLang="en-US" dirty="0">
                <a:solidFill>
                  <a:prstClr val="black"/>
                </a:solidFill>
                <a:latin typeface="+mn-ea"/>
              </a:rPr>
              <a:t>この既存研究</a:t>
            </a:r>
            <a:r>
              <a:rPr lang="ja-JP" altLang="en-US" dirty="0" smtClean="0">
                <a:solidFill>
                  <a:prstClr val="black"/>
                </a:solidFill>
                <a:latin typeface="+mn-ea"/>
              </a:rPr>
              <a:t>を補うという形でスマートフォンのバナー広告と</a:t>
            </a:r>
            <a:r>
              <a:rPr lang="en-US" altLang="ja-JP" dirty="0">
                <a:solidFill>
                  <a:prstClr val="black"/>
                </a:solidFill>
                <a:latin typeface="+mn-ea"/>
              </a:rPr>
              <a:t>FT</a:t>
            </a:r>
            <a:r>
              <a:rPr lang="ja-JP" altLang="en-US" dirty="0" smtClean="0">
                <a:solidFill>
                  <a:prstClr val="black"/>
                </a:solidFill>
                <a:latin typeface="+mn-ea"/>
              </a:rPr>
              <a:t>広告の研究をしようと考えた</a:t>
            </a:r>
            <a:r>
              <a:rPr lang="ja-JP" altLang="en-US" dirty="0">
                <a:solidFill>
                  <a:prstClr val="black"/>
                </a:solidFill>
              </a:rPr>
              <a:t>。</a:t>
            </a:r>
          </a:p>
        </p:txBody>
      </p:sp>
    </p:spTree>
    <p:extLst>
      <p:ext uri="{BB962C8B-B14F-4D97-AF65-F5344CB8AC3E}">
        <p14:creationId xmlns:p14="http://schemas.microsoft.com/office/powerpoint/2010/main" val="3266695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2" name="Picture 8" descr="クリックすると新しいウィンドウで開きます"/>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6442" y="1268760"/>
            <a:ext cx="4032448" cy="540060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68530" y="2260812"/>
            <a:ext cx="2448272" cy="3240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6" name="グループ化 5"/>
          <p:cNvGrpSpPr/>
          <p:nvPr/>
        </p:nvGrpSpPr>
        <p:grpSpPr>
          <a:xfrm>
            <a:off x="0" y="0"/>
            <a:ext cx="9144001" cy="1153007"/>
            <a:chOff x="-34750" y="0"/>
            <a:chExt cx="9178750" cy="1158135"/>
          </a:xfrm>
        </p:grpSpPr>
        <p:sp>
          <p:nvSpPr>
            <p:cNvPr id="7" name="正方形/長方形 6"/>
            <p:cNvSpPr/>
            <p:nvPr/>
          </p:nvSpPr>
          <p:spPr>
            <a:xfrm>
              <a:off x="-34750" y="6007"/>
              <a:ext cx="1759545" cy="1152128"/>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smtClean="0">
                  <a:solidFill>
                    <a:schemeClr val="tx1"/>
                  </a:solidFill>
                  <a:latin typeface="+mn-ea"/>
                </a:rPr>
                <a:t>現状分析</a:t>
              </a:r>
              <a:endParaRPr lang="en-US" altLang="ja-JP" sz="2000" dirty="0" smtClean="0">
                <a:solidFill>
                  <a:schemeClr val="tx1"/>
                </a:solidFill>
                <a:latin typeface="+mn-ea"/>
              </a:endParaRPr>
            </a:p>
          </p:txBody>
        </p:sp>
        <p:sp>
          <p:nvSpPr>
            <p:cNvPr id="8" name="タイトル 1"/>
            <p:cNvSpPr txBox="1">
              <a:spLocks/>
            </p:cNvSpPr>
            <p:nvPr/>
          </p:nvSpPr>
          <p:spPr>
            <a:xfrm>
              <a:off x="1691680" y="0"/>
              <a:ext cx="7452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p>
              <a:pPr lvl="0" algn="ctr">
                <a:spcBef>
                  <a:spcPct val="0"/>
                </a:spcBef>
              </a:pPr>
              <a:r>
                <a:rPr lang="ja-JP" altLang="en-US" sz="4000" dirty="0" smtClean="0">
                  <a:solidFill>
                    <a:schemeClr val="bg1"/>
                  </a:solidFill>
                  <a:latin typeface="HGP創英角ｺﾞｼｯｸUB" pitchFamily="50" charset="-128"/>
                  <a:ea typeface="HGP創英角ｺﾞｼｯｸUB" pitchFamily="50" charset="-128"/>
                </a:rPr>
                <a:t>スマートフォンでよく見かける広告</a:t>
              </a:r>
              <a:endParaRPr kumimoji="1" lang="ja-JP" altLang="en-US" sz="4000" b="0" i="0" u="none" strike="noStrike" kern="1200" cap="none" spc="0" normalizeH="0" baseline="0" noProof="0" dirty="0">
                <a:ln>
                  <a:noFill/>
                </a:ln>
                <a:solidFill>
                  <a:schemeClr val="bg1"/>
                </a:solidFill>
                <a:effectLst/>
                <a:uLnTx/>
                <a:uFillTx/>
                <a:latin typeface="HGP創英角ｺﾞｼｯｸUB" pitchFamily="50" charset="-128"/>
                <a:ea typeface="HGP創英角ｺﾞｼｯｸUB" pitchFamily="50" charset="-128"/>
              </a:endParaRPr>
            </a:p>
          </p:txBody>
        </p:sp>
      </p:grpSp>
      <p:sp>
        <p:nvSpPr>
          <p:cNvPr id="5" name="円形吹き出し 4"/>
          <p:cNvSpPr/>
          <p:nvPr/>
        </p:nvSpPr>
        <p:spPr>
          <a:xfrm>
            <a:off x="5109218" y="2038727"/>
            <a:ext cx="3465894" cy="2115580"/>
          </a:xfrm>
          <a:prstGeom prst="wedgeEllipseCallout">
            <a:avLst>
              <a:gd name="adj1" fmla="val -69210"/>
              <a:gd name="adj2" fmla="val 44240"/>
            </a:avLst>
          </a:prstGeom>
        </p:spPr>
        <p:style>
          <a:lnRef idx="2">
            <a:schemeClr val="accent1"/>
          </a:lnRef>
          <a:fillRef idx="1">
            <a:schemeClr val="lt1"/>
          </a:fillRef>
          <a:effectRef idx="0">
            <a:schemeClr val="accent1"/>
          </a:effectRef>
          <a:fontRef idx="minor">
            <a:schemeClr val="dk1"/>
          </a:fontRef>
        </p:style>
        <p:txBody>
          <a:bodyPr rtlCol="0" anchor="ctr"/>
          <a:lstStyle/>
          <a:p>
            <a:pPr lvl="0"/>
            <a:r>
              <a:rPr lang="ja-JP" altLang="en-US" sz="2800" dirty="0">
                <a:solidFill>
                  <a:prstClr val="black"/>
                </a:solidFill>
                <a:latin typeface="+mn-ea"/>
              </a:rPr>
              <a:t>私たちはこの広告に注目しました</a:t>
            </a:r>
          </a:p>
        </p:txBody>
      </p:sp>
      <p:sp>
        <p:nvSpPr>
          <p:cNvPr id="2" name="スライド番号プレースホルダー 1"/>
          <p:cNvSpPr>
            <a:spLocks noGrp="1"/>
          </p:cNvSpPr>
          <p:nvPr>
            <p:ph type="sldNum" sz="quarter" idx="12"/>
          </p:nvPr>
        </p:nvSpPr>
        <p:spPr/>
        <p:txBody>
          <a:bodyPr/>
          <a:lstStyle/>
          <a:p>
            <a:fld id="{69A6FDD3-3E44-4751-ABCA-CC192DC5BFE5}" type="slidenum">
              <a:rPr kumimoji="1" lang="ja-JP" altLang="en-US" smtClean="0"/>
              <a:t>3</a:t>
            </a:fld>
            <a:endParaRPr kumimoji="1" lang="ja-JP" altLang="en-US"/>
          </a:p>
        </p:txBody>
      </p:sp>
    </p:spTree>
    <p:extLst>
      <p:ext uri="{BB962C8B-B14F-4D97-AF65-F5344CB8AC3E}">
        <p14:creationId xmlns:p14="http://schemas.microsoft.com/office/powerpoint/2010/main" val="3764920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グループ化 3"/>
          <p:cNvGrpSpPr/>
          <p:nvPr/>
        </p:nvGrpSpPr>
        <p:grpSpPr>
          <a:xfrm>
            <a:off x="0" y="-14461"/>
            <a:ext cx="9144001" cy="1155318"/>
            <a:chOff x="-34750" y="-17457"/>
            <a:chExt cx="9178750" cy="1160457"/>
          </a:xfrm>
        </p:grpSpPr>
        <p:sp>
          <p:nvSpPr>
            <p:cNvPr id="5" name="正方形/長方形 4"/>
            <p:cNvSpPr/>
            <p:nvPr/>
          </p:nvSpPr>
          <p:spPr>
            <a:xfrm>
              <a:off x="-34750" y="-17457"/>
              <a:ext cx="1759545" cy="1152128"/>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smtClean="0">
                  <a:solidFill>
                    <a:schemeClr val="tx1"/>
                  </a:solidFill>
                  <a:latin typeface="+mn-ea"/>
                </a:rPr>
                <a:t>研究目的</a:t>
              </a:r>
              <a:endParaRPr lang="en-US" altLang="ja-JP" sz="2000" dirty="0" smtClean="0">
                <a:solidFill>
                  <a:schemeClr val="tx1"/>
                </a:solidFill>
                <a:latin typeface="+mn-ea"/>
              </a:endParaRPr>
            </a:p>
          </p:txBody>
        </p:sp>
        <p:sp>
          <p:nvSpPr>
            <p:cNvPr id="6" name="タイトル 1"/>
            <p:cNvSpPr txBox="1">
              <a:spLocks/>
            </p:cNvSpPr>
            <p:nvPr/>
          </p:nvSpPr>
          <p:spPr>
            <a:xfrm>
              <a:off x="1691680" y="0"/>
              <a:ext cx="7452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p>
              <a:pPr lvl="0" algn="ctr">
                <a:spcBef>
                  <a:spcPct val="0"/>
                </a:spcBef>
              </a:pPr>
              <a:r>
                <a:rPr lang="ja-JP" altLang="en-US" sz="4400" noProof="0" dirty="0" smtClean="0">
                  <a:solidFill>
                    <a:schemeClr val="bg1"/>
                  </a:solidFill>
                  <a:latin typeface="HGP創英角ｺﾞｼｯｸUB" pitchFamily="50" charset="-128"/>
                  <a:ea typeface="HGP創英角ｺﾞｼｯｸUB" pitchFamily="50" charset="-128"/>
                </a:rPr>
                <a:t>本研究の目的</a:t>
              </a:r>
              <a:endParaRPr kumimoji="1" lang="ja-JP" altLang="en-US" sz="4400" b="0" i="0" u="none" strike="noStrike" kern="1200" cap="none" spc="0" normalizeH="0" baseline="0" noProof="0" dirty="0">
                <a:ln>
                  <a:noFill/>
                </a:ln>
                <a:solidFill>
                  <a:schemeClr val="bg1"/>
                </a:solidFill>
                <a:effectLst/>
                <a:uLnTx/>
                <a:uFillTx/>
                <a:latin typeface="HGP創英角ｺﾞｼｯｸUB" pitchFamily="50" charset="-128"/>
                <a:ea typeface="HGP創英角ｺﾞｼｯｸUB" pitchFamily="50" charset="-128"/>
              </a:endParaRPr>
            </a:p>
          </p:txBody>
        </p:sp>
      </p:grpSp>
      <p:sp>
        <p:nvSpPr>
          <p:cNvPr id="7" name="角丸四角形 6"/>
          <p:cNvSpPr/>
          <p:nvPr/>
        </p:nvSpPr>
        <p:spPr>
          <a:xfrm>
            <a:off x="467544" y="1542896"/>
            <a:ext cx="8352928" cy="2088232"/>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spcBef>
                <a:spcPct val="20000"/>
              </a:spcBef>
            </a:pPr>
            <a:r>
              <a:rPr lang="ja-JP" altLang="en-US" sz="3200" dirty="0" smtClean="0">
                <a:latin typeface="+mn-ea"/>
              </a:rPr>
              <a:t>スマートフォンにおいて・・・</a:t>
            </a:r>
          </a:p>
          <a:p>
            <a:pPr lvl="0">
              <a:spcBef>
                <a:spcPct val="20000"/>
              </a:spcBef>
            </a:pPr>
            <a:r>
              <a:rPr lang="ja-JP" altLang="en-US" sz="3200" dirty="0" smtClean="0">
                <a:solidFill>
                  <a:prstClr val="black"/>
                </a:solidFill>
                <a:latin typeface="+mn-ea"/>
              </a:rPr>
              <a:t>バナー</a:t>
            </a:r>
            <a:r>
              <a:rPr lang="ja-JP" altLang="en-US" sz="3200" dirty="0">
                <a:solidFill>
                  <a:prstClr val="black"/>
                </a:solidFill>
                <a:latin typeface="+mn-ea"/>
              </a:rPr>
              <a:t>広告</a:t>
            </a:r>
            <a:r>
              <a:rPr lang="ja-JP" altLang="en-US" sz="3200" dirty="0" smtClean="0">
                <a:solidFill>
                  <a:prstClr val="black"/>
                </a:solidFill>
                <a:latin typeface="+mn-ea"/>
              </a:rPr>
              <a:t>と</a:t>
            </a:r>
            <a:r>
              <a:rPr lang="en-US" altLang="ja-JP" sz="3200" dirty="0">
                <a:solidFill>
                  <a:prstClr val="black"/>
                </a:solidFill>
                <a:latin typeface="+mn-ea"/>
              </a:rPr>
              <a:t>FT</a:t>
            </a:r>
            <a:r>
              <a:rPr lang="ja-JP" altLang="en-US" sz="3200" dirty="0" smtClean="0">
                <a:solidFill>
                  <a:prstClr val="black"/>
                </a:solidFill>
                <a:latin typeface="+mn-ea"/>
              </a:rPr>
              <a:t>広告</a:t>
            </a:r>
            <a:r>
              <a:rPr lang="ja-JP" altLang="en-US" sz="3200" dirty="0">
                <a:solidFill>
                  <a:prstClr val="black"/>
                </a:solidFill>
                <a:latin typeface="+mn-ea"/>
              </a:rPr>
              <a:t>を比較し、消費者に与える広告効果の違い</a:t>
            </a:r>
            <a:r>
              <a:rPr lang="en-US" altLang="ja-JP" sz="3200" dirty="0">
                <a:solidFill>
                  <a:prstClr val="black"/>
                </a:solidFill>
                <a:latin typeface="+mn-ea"/>
              </a:rPr>
              <a:t>(</a:t>
            </a:r>
            <a:r>
              <a:rPr lang="ja-JP" altLang="en-US" sz="3200" dirty="0">
                <a:solidFill>
                  <a:prstClr val="black"/>
                </a:solidFill>
                <a:latin typeface="+mn-ea"/>
              </a:rPr>
              <a:t>メリット・デメリット</a:t>
            </a:r>
            <a:r>
              <a:rPr lang="en-US" altLang="ja-JP" sz="3200" dirty="0">
                <a:solidFill>
                  <a:prstClr val="black"/>
                </a:solidFill>
                <a:latin typeface="+mn-ea"/>
              </a:rPr>
              <a:t>)</a:t>
            </a:r>
            <a:r>
              <a:rPr lang="ja-JP" altLang="en-US" sz="3200" dirty="0" smtClean="0">
                <a:solidFill>
                  <a:prstClr val="black"/>
                </a:solidFill>
                <a:latin typeface="+mn-ea"/>
              </a:rPr>
              <a:t>を</a:t>
            </a:r>
            <a:r>
              <a:rPr lang="ja-JP" altLang="en-US" sz="3200" dirty="0">
                <a:solidFill>
                  <a:prstClr val="black"/>
                </a:solidFill>
                <a:latin typeface="+mn-ea"/>
              </a:rPr>
              <a:t>明確</a:t>
            </a:r>
            <a:r>
              <a:rPr lang="ja-JP" altLang="en-US" sz="3200" dirty="0" smtClean="0">
                <a:solidFill>
                  <a:prstClr val="black"/>
                </a:solidFill>
                <a:latin typeface="+mn-ea"/>
              </a:rPr>
              <a:t>にすること。</a:t>
            </a:r>
            <a:endParaRPr lang="ja-JP" altLang="en-US" sz="3200" dirty="0">
              <a:solidFill>
                <a:prstClr val="black"/>
              </a:solidFill>
              <a:latin typeface="+mn-ea"/>
            </a:endParaRPr>
          </a:p>
        </p:txBody>
      </p:sp>
      <p:sp>
        <p:nvSpPr>
          <p:cNvPr id="3" name="スライド番号プレースホルダー 2"/>
          <p:cNvSpPr>
            <a:spLocks noGrp="1"/>
          </p:cNvSpPr>
          <p:nvPr>
            <p:ph type="sldNum" sz="quarter" idx="12"/>
          </p:nvPr>
        </p:nvSpPr>
        <p:spPr/>
        <p:txBody>
          <a:bodyPr/>
          <a:lstStyle/>
          <a:p>
            <a:fld id="{69A6FDD3-3E44-4751-ABCA-CC192DC5BFE5}" type="slidenum">
              <a:rPr kumimoji="1" lang="ja-JP" altLang="en-US" smtClean="0"/>
              <a:pPr/>
              <a:t>30</a:t>
            </a:fld>
            <a:endParaRPr kumimoji="1" lang="ja-JP" altLang="en-US"/>
          </a:p>
        </p:txBody>
      </p:sp>
      <p:sp>
        <p:nvSpPr>
          <p:cNvPr id="8" name="角丸四角形 7"/>
          <p:cNvSpPr/>
          <p:nvPr/>
        </p:nvSpPr>
        <p:spPr>
          <a:xfrm>
            <a:off x="462284" y="3981379"/>
            <a:ext cx="8352928" cy="2088232"/>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lvl="0">
              <a:spcBef>
                <a:spcPct val="20000"/>
              </a:spcBef>
            </a:pPr>
            <a:r>
              <a:rPr lang="ja-JP" altLang="en-US" sz="3200" dirty="0" smtClean="0">
                <a:solidFill>
                  <a:prstClr val="black"/>
                </a:solidFill>
                <a:latin typeface="+mn-ea"/>
              </a:rPr>
              <a:t>スマートフォンにおいて、どのような場合にバナー広告を用い、どのような場合に</a:t>
            </a:r>
            <a:r>
              <a:rPr lang="en-US" altLang="ja-JP" sz="3200" dirty="0">
                <a:solidFill>
                  <a:prstClr val="black"/>
                </a:solidFill>
                <a:latin typeface="+mn-ea"/>
              </a:rPr>
              <a:t>FT</a:t>
            </a:r>
            <a:r>
              <a:rPr lang="ja-JP" altLang="en-US" sz="3200" dirty="0" smtClean="0">
                <a:solidFill>
                  <a:prstClr val="black"/>
                </a:solidFill>
                <a:latin typeface="+mn-ea"/>
              </a:rPr>
              <a:t>広告を用いるべきかを知るための指針となるような研究にしたい。</a:t>
            </a:r>
            <a:endParaRPr lang="ja-JP" altLang="en-US" sz="3200" dirty="0">
              <a:solidFill>
                <a:prstClr val="black"/>
              </a:solidFill>
              <a:latin typeface="+mn-ea"/>
            </a:endParaRPr>
          </a:p>
        </p:txBody>
      </p:sp>
    </p:spTree>
    <p:extLst>
      <p:ext uri="{BB962C8B-B14F-4D97-AF65-F5344CB8AC3E}">
        <p14:creationId xmlns:p14="http://schemas.microsoft.com/office/powerpoint/2010/main" val="3319912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4840081" y="5263123"/>
            <a:ext cx="3957145" cy="1468760"/>
          </a:xfrm>
          <a:ln w="28575">
            <a:solidFill>
              <a:schemeClr val="tx1"/>
            </a:solidFill>
          </a:ln>
        </p:spPr>
        <p:txBody>
          <a:bodyPr>
            <a:noAutofit/>
          </a:bodyPr>
          <a:lstStyle/>
          <a:p>
            <a:pPr marL="0" indent="0">
              <a:buNone/>
            </a:pPr>
            <a:r>
              <a:rPr lang="ja-JP" altLang="en-US" sz="2400" dirty="0" smtClean="0">
                <a:latin typeface="+mn-ea"/>
              </a:rPr>
              <a:t>バナー広告</a:t>
            </a:r>
            <a:endParaRPr lang="en-US" altLang="ja-JP" sz="2400" dirty="0" smtClean="0">
              <a:latin typeface="+mn-ea"/>
            </a:endParaRPr>
          </a:p>
          <a:p>
            <a:pPr marL="0" indent="0">
              <a:buNone/>
            </a:pPr>
            <a:r>
              <a:rPr lang="ja-JP" altLang="en-US" sz="2000" dirty="0" smtClean="0">
                <a:effectLst/>
                <a:latin typeface="+mn-ea"/>
              </a:rPr>
              <a:t>広告は追尾せず、ページ内のコンテンツの一部としてレイアウトされ決められた位置に表示される。</a:t>
            </a:r>
            <a:endParaRPr lang="en-US" altLang="ja-JP" sz="2000" dirty="0" smtClean="0">
              <a:effectLst/>
              <a:latin typeface="+mn-ea"/>
            </a:endParaRPr>
          </a:p>
        </p:txBody>
      </p:sp>
      <p:sp>
        <p:nvSpPr>
          <p:cNvPr id="13" name="タイトル 1"/>
          <p:cNvSpPr txBox="1">
            <a:spLocks/>
          </p:cNvSpPr>
          <p:nvPr/>
        </p:nvSpPr>
        <p:spPr>
          <a:xfrm>
            <a:off x="1719895" y="0"/>
            <a:ext cx="7424106"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p>
            <a:pPr lvl="0" algn="ctr">
              <a:spcBef>
                <a:spcPct val="0"/>
              </a:spcBef>
            </a:pPr>
            <a:r>
              <a:rPr lang="ja-JP" altLang="en-US" sz="4400" noProof="0" dirty="0" smtClean="0">
                <a:solidFill>
                  <a:schemeClr val="bg1"/>
                </a:solidFill>
                <a:latin typeface="HGP創英角ｺﾞｼｯｸUB" pitchFamily="50" charset="-128"/>
                <a:ea typeface="HGP創英角ｺﾞｼｯｸUB" pitchFamily="50" charset="-128"/>
              </a:rPr>
              <a:t>本研究の目的</a:t>
            </a:r>
            <a:endParaRPr kumimoji="1" lang="ja-JP" altLang="en-US" sz="4400" b="0" i="0" u="none" strike="noStrike" kern="1200" cap="none" spc="0" normalizeH="0" baseline="0" noProof="0" dirty="0">
              <a:ln>
                <a:noFill/>
              </a:ln>
              <a:solidFill>
                <a:schemeClr val="bg1"/>
              </a:solidFill>
              <a:effectLst/>
              <a:uLnTx/>
              <a:uFillTx/>
              <a:latin typeface="HGP創英角ｺﾞｼｯｸUB" pitchFamily="50" charset="-128"/>
              <a:ea typeface="HGP創英角ｺﾞｼｯｸUB" pitchFamily="50" charset="-128"/>
            </a:endParaRPr>
          </a:p>
        </p:txBody>
      </p:sp>
      <p:grpSp>
        <p:nvGrpSpPr>
          <p:cNvPr id="16" name="グループ化 15"/>
          <p:cNvGrpSpPr/>
          <p:nvPr/>
        </p:nvGrpSpPr>
        <p:grpSpPr>
          <a:xfrm>
            <a:off x="5626451" y="1445743"/>
            <a:ext cx="2353235" cy="3496235"/>
            <a:chOff x="5405718" y="3022343"/>
            <a:chExt cx="2353235" cy="3496235"/>
          </a:xfrm>
        </p:grpSpPr>
        <p:pic>
          <p:nvPicPr>
            <p:cNvPr id="1026" name="Picture 2" descr="クリックすると新しいウィンドウで開きます"/>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67083" y="3022343"/>
              <a:ext cx="1990164" cy="3496235"/>
            </a:xfrm>
            <a:prstGeom prst="rect">
              <a:avLst/>
            </a:prstGeom>
            <a:noFill/>
            <a:extLst>
              <a:ext uri="{909E8E84-426E-40DD-AFC4-6F175D3DCCD1}">
                <a14:hiddenFill xmlns:a14="http://schemas.microsoft.com/office/drawing/2010/main">
                  <a:solidFill>
                    <a:srgbClr val="FFFFFF"/>
                  </a:solidFill>
                </a14:hiddenFill>
              </a:ext>
            </a:extLst>
          </p:spPr>
        </p:pic>
        <p:sp>
          <p:nvSpPr>
            <p:cNvPr id="5" name="円/楕円 4"/>
            <p:cNvSpPr/>
            <p:nvPr/>
          </p:nvSpPr>
          <p:spPr>
            <a:xfrm>
              <a:off x="5405718" y="4073531"/>
              <a:ext cx="2353235" cy="59167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 name="スライド番号プレースホルダー 3"/>
          <p:cNvSpPr>
            <a:spLocks noGrp="1"/>
          </p:cNvSpPr>
          <p:nvPr>
            <p:ph type="sldNum" sz="quarter" idx="12"/>
          </p:nvPr>
        </p:nvSpPr>
        <p:spPr/>
        <p:txBody>
          <a:bodyPr/>
          <a:lstStyle/>
          <a:p>
            <a:fld id="{69A6FDD3-3E44-4751-ABCA-CC192DC5BFE5}" type="slidenum">
              <a:rPr kumimoji="1" lang="ja-JP" altLang="en-US" smtClean="0"/>
              <a:pPr/>
              <a:t>31</a:t>
            </a:fld>
            <a:endParaRPr kumimoji="1" lang="ja-JP" altLang="en-US"/>
          </a:p>
        </p:txBody>
      </p:sp>
      <p:grpSp>
        <p:nvGrpSpPr>
          <p:cNvPr id="15" name="グループ化 14"/>
          <p:cNvGrpSpPr/>
          <p:nvPr/>
        </p:nvGrpSpPr>
        <p:grpSpPr>
          <a:xfrm>
            <a:off x="599086" y="1323757"/>
            <a:ext cx="2843599" cy="3941926"/>
            <a:chOff x="876442" y="1268760"/>
            <a:chExt cx="4032448" cy="5400600"/>
          </a:xfrm>
        </p:grpSpPr>
        <p:pic>
          <p:nvPicPr>
            <p:cNvPr id="11" name="Picture 8" descr="クリックすると新しいウィンドウで開きます"/>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76442" y="1268760"/>
              <a:ext cx="4032448" cy="540060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668530" y="2260812"/>
              <a:ext cx="2448272" cy="3240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7" name="左右矢印 16"/>
          <p:cNvSpPr/>
          <p:nvPr/>
        </p:nvSpPr>
        <p:spPr>
          <a:xfrm>
            <a:off x="3373814" y="2569779"/>
            <a:ext cx="2096814" cy="977462"/>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ボックス 17"/>
          <p:cNvSpPr txBox="1"/>
          <p:nvPr/>
        </p:nvSpPr>
        <p:spPr>
          <a:xfrm>
            <a:off x="3909849" y="3673365"/>
            <a:ext cx="1107996" cy="646331"/>
          </a:xfrm>
          <a:prstGeom prst="rect">
            <a:avLst/>
          </a:prstGeom>
          <a:noFill/>
        </p:spPr>
        <p:txBody>
          <a:bodyPr wrap="none" rtlCol="0">
            <a:spAutoFit/>
          </a:bodyPr>
          <a:lstStyle/>
          <a:p>
            <a:r>
              <a:rPr kumimoji="1" lang="ja-JP" altLang="en-US" sz="3600" dirty="0" smtClean="0">
                <a:latin typeface="+mn-ea"/>
              </a:rPr>
              <a:t>比較</a:t>
            </a:r>
            <a:endParaRPr kumimoji="1" lang="ja-JP" altLang="en-US" sz="3600" dirty="0">
              <a:latin typeface="+mn-ea"/>
            </a:endParaRPr>
          </a:p>
        </p:txBody>
      </p:sp>
      <p:sp>
        <p:nvSpPr>
          <p:cNvPr id="19" name="コンテンツ プレースホルダー 2"/>
          <p:cNvSpPr txBox="1">
            <a:spLocks/>
          </p:cNvSpPr>
          <p:nvPr/>
        </p:nvSpPr>
        <p:spPr>
          <a:xfrm>
            <a:off x="294213" y="5257863"/>
            <a:ext cx="3957145" cy="1468760"/>
          </a:xfrm>
          <a:prstGeom prst="rect">
            <a:avLst/>
          </a:prstGeom>
          <a:ln w="28575">
            <a:solidFill>
              <a:schemeClr val="tx1"/>
            </a:solidFill>
          </a:ln>
        </p:spPr>
        <p:txBody>
          <a:bodyPr vert="horz" lIns="91440" tIns="45720" rIns="91440" bIns="45720" rtlCol="0">
            <a:normAutofit/>
          </a:bodyPr>
          <a:lstStyle/>
          <a:p>
            <a:pPr lvl="0">
              <a:spcBef>
                <a:spcPct val="20000"/>
              </a:spcBef>
              <a:defRPr/>
            </a:pPr>
            <a:r>
              <a:rPr lang="en-US" altLang="ja-JP" sz="2400" dirty="0">
                <a:latin typeface="+mn-ea"/>
              </a:rPr>
              <a:t>FT</a:t>
            </a:r>
            <a:r>
              <a:rPr kumimoji="1" lang="ja-JP" altLang="en-US" sz="2400" b="0" i="0" u="none" strike="noStrike" kern="1200" cap="none" spc="0" normalizeH="0" baseline="0" noProof="0" dirty="0" smtClean="0">
                <a:ln>
                  <a:noFill/>
                </a:ln>
                <a:solidFill>
                  <a:schemeClr val="tx1"/>
                </a:solidFill>
                <a:effectLst/>
                <a:uLnTx/>
                <a:uFillTx/>
                <a:latin typeface="+mn-ea"/>
              </a:rPr>
              <a:t>広告</a:t>
            </a:r>
            <a:endParaRPr kumimoji="1" lang="en-US" altLang="ja-JP" sz="2400" b="0" i="0" u="none" strike="noStrike" kern="1200" cap="none" spc="0" normalizeH="0" baseline="0" noProof="0" dirty="0" smtClean="0">
              <a:ln>
                <a:noFill/>
              </a:ln>
              <a:solidFill>
                <a:schemeClr val="tx1"/>
              </a:solidFill>
              <a:effectLst/>
              <a:uLnTx/>
              <a:uFillTx/>
              <a:latin typeface="+mn-ea"/>
            </a:endParaRPr>
          </a:p>
          <a:p>
            <a:pPr lvl="0">
              <a:spcBef>
                <a:spcPct val="20000"/>
              </a:spcBef>
            </a:pPr>
            <a:r>
              <a:rPr lang="ja-JP" altLang="en-US" sz="2400" dirty="0" smtClean="0">
                <a:latin typeface="+mn-ea"/>
              </a:rPr>
              <a:t>Ｗｅｂページ上を</a:t>
            </a:r>
            <a:r>
              <a:rPr lang="ja-JP" altLang="en-US" sz="2400" b="1" u="sng" dirty="0" smtClean="0">
                <a:solidFill>
                  <a:srgbClr val="FF0000"/>
                </a:solidFill>
                <a:latin typeface="+mn-ea"/>
              </a:rPr>
              <a:t>広告画像が動く広告</a:t>
            </a:r>
            <a:endParaRPr kumimoji="1" lang="en-US" altLang="ja-JP" sz="2400" b="0" i="0" u="none" strike="noStrike" kern="1200" cap="none" spc="0" normalizeH="0" baseline="0" noProof="0" dirty="0" smtClean="0">
              <a:ln>
                <a:noFill/>
              </a:ln>
              <a:solidFill>
                <a:srgbClr val="FF0000"/>
              </a:solidFill>
              <a:effectLst/>
              <a:uLnTx/>
              <a:uFillTx/>
              <a:latin typeface="+mn-ea"/>
            </a:endParaRPr>
          </a:p>
        </p:txBody>
      </p:sp>
      <p:sp>
        <p:nvSpPr>
          <p:cNvPr id="20" name="正方形/長方形 19"/>
          <p:cNvSpPr/>
          <p:nvPr/>
        </p:nvSpPr>
        <p:spPr>
          <a:xfrm>
            <a:off x="0" y="-14461"/>
            <a:ext cx="1752884" cy="1147026"/>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smtClean="0">
                <a:solidFill>
                  <a:schemeClr val="tx1"/>
                </a:solidFill>
                <a:latin typeface="+mn-ea"/>
              </a:rPr>
              <a:t>研究目的</a:t>
            </a:r>
            <a:endParaRPr lang="en-US" altLang="ja-JP" sz="2000" dirty="0" smtClean="0">
              <a:solidFill>
                <a:schemeClr val="tx1"/>
              </a:solidFill>
              <a:latin typeface="+mn-ea"/>
            </a:endParaRPr>
          </a:p>
        </p:txBody>
      </p:sp>
    </p:spTree>
    <p:extLst>
      <p:ext uri="{BB962C8B-B14F-4D97-AF65-F5344CB8AC3E}">
        <p14:creationId xmlns:p14="http://schemas.microsoft.com/office/powerpoint/2010/main" val="17034675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403412" y="2245658"/>
            <a:ext cx="8229600" cy="1586753"/>
          </a:xfrm>
          <a:ln w="28575">
            <a:solidFill>
              <a:schemeClr val="tx1"/>
            </a:solidFill>
          </a:ln>
        </p:spPr>
        <p:txBody>
          <a:bodyPr>
            <a:normAutofit fontScale="85000" lnSpcReduction="10000"/>
          </a:bodyPr>
          <a:lstStyle/>
          <a:p>
            <a:pPr marL="0" indent="0">
              <a:buNone/>
            </a:pPr>
            <a:r>
              <a:rPr lang="ja-JP" altLang="en-US" b="1" dirty="0" smtClean="0">
                <a:latin typeface="+mn-ea"/>
              </a:rPr>
              <a:t>ホームページの内容に注意が向けられることでバナー広告にまで注意が向けられなくなり、周辺視野でバナー広告を見ているような状況では接触効果が得られなくなることが報告されている。　</a:t>
            </a:r>
            <a:r>
              <a:rPr lang="en-US" altLang="ja-JP" b="1" dirty="0" smtClean="0">
                <a:latin typeface="+mn-ea"/>
              </a:rPr>
              <a:t>(</a:t>
            </a:r>
            <a:r>
              <a:rPr lang="ja-JP" altLang="en-US" b="1" dirty="0" smtClean="0">
                <a:latin typeface="+mn-ea"/>
              </a:rPr>
              <a:t>松田　他　</a:t>
            </a:r>
            <a:r>
              <a:rPr lang="en-US" altLang="ja-JP" b="1" dirty="0" smtClean="0">
                <a:latin typeface="+mn-ea"/>
              </a:rPr>
              <a:t>2007)</a:t>
            </a:r>
            <a:endParaRPr kumimoji="1" lang="ja-JP" altLang="en-US" b="1" dirty="0">
              <a:latin typeface="+mn-ea"/>
            </a:endParaRPr>
          </a:p>
        </p:txBody>
      </p:sp>
      <p:sp>
        <p:nvSpPr>
          <p:cNvPr id="4" name="タイトル 1"/>
          <p:cNvSpPr>
            <a:spLocks noGrp="1"/>
          </p:cNvSpPr>
          <p:nvPr>
            <p:ph type="title"/>
          </p:nvPr>
        </p:nvSpPr>
        <p:spPr>
          <a:xfrm>
            <a:off x="1619672" y="0"/>
            <a:ext cx="7524328" cy="1124744"/>
          </a:xfrm>
        </p:spPr>
        <p:style>
          <a:lnRef idx="0">
            <a:scrgbClr r="0" g="0" b="0"/>
          </a:lnRef>
          <a:fillRef idx="1001">
            <a:schemeClr val="dk2"/>
          </a:fillRef>
          <a:effectRef idx="0">
            <a:scrgbClr r="0" g="0" b="0"/>
          </a:effectRef>
          <a:fontRef idx="major"/>
        </p:style>
        <p:txBody>
          <a:bodyPr>
            <a:normAutofit/>
          </a:bodyPr>
          <a:lstStyle/>
          <a:p>
            <a:r>
              <a:rPr kumimoji="1" lang="ja-JP" altLang="en-US" dirty="0" smtClean="0">
                <a:solidFill>
                  <a:schemeClr val="bg1"/>
                </a:solidFill>
                <a:latin typeface="HGP創英角ｺﾞｼｯｸUB" pitchFamily="50" charset="-128"/>
                <a:ea typeface="HGP創英角ｺﾞｼｯｸUB" pitchFamily="50" charset="-128"/>
              </a:rPr>
              <a:t>消費者の視界と注目との関係</a:t>
            </a:r>
            <a:endParaRPr kumimoji="1" lang="ja-JP" altLang="en-US" dirty="0">
              <a:solidFill>
                <a:schemeClr val="bg1"/>
              </a:solidFill>
              <a:latin typeface="HGP創英角ｺﾞｼｯｸUB" pitchFamily="50" charset="-128"/>
              <a:ea typeface="HGP創英角ｺﾞｼｯｸUB" pitchFamily="50" charset="-128"/>
            </a:endParaRPr>
          </a:p>
        </p:txBody>
      </p:sp>
      <p:sp>
        <p:nvSpPr>
          <p:cNvPr id="6" name="スライド番号プレースホルダー 5"/>
          <p:cNvSpPr>
            <a:spLocks noGrp="1"/>
          </p:cNvSpPr>
          <p:nvPr>
            <p:ph type="sldNum" sz="quarter" idx="12"/>
          </p:nvPr>
        </p:nvSpPr>
        <p:spPr/>
        <p:txBody>
          <a:bodyPr/>
          <a:lstStyle/>
          <a:p>
            <a:fld id="{69A6FDD3-3E44-4751-ABCA-CC192DC5BFE5}" type="slidenum">
              <a:rPr kumimoji="1" lang="ja-JP" altLang="en-US" smtClean="0"/>
              <a:pPr/>
              <a:t>32</a:t>
            </a:fld>
            <a:endParaRPr kumimoji="1" lang="ja-JP" altLang="en-US"/>
          </a:p>
        </p:txBody>
      </p:sp>
      <p:sp>
        <p:nvSpPr>
          <p:cNvPr id="7" name="正方形/長方形 6"/>
          <p:cNvSpPr/>
          <p:nvPr/>
        </p:nvSpPr>
        <p:spPr>
          <a:xfrm>
            <a:off x="0" y="0"/>
            <a:ext cx="1619672" cy="1124744"/>
          </a:xfrm>
          <a:prstGeom prst="rect">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sz="2000" dirty="0" smtClean="0">
                <a:solidFill>
                  <a:schemeClr val="tx1"/>
                </a:solidFill>
                <a:latin typeface="+mn-ea"/>
              </a:rPr>
              <a:t>仮説の導出</a:t>
            </a:r>
            <a:endParaRPr kumimoji="1" lang="ja-JP" altLang="en-US" sz="2000" dirty="0">
              <a:solidFill>
                <a:schemeClr val="tx1"/>
              </a:solidFill>
              <a:latin typeface="+mn-ea"/>
            </a:endParaRPr>
          </a:p>
        </p:txBody>
      </p:sp>
    </p:spTree>
    <p:extLst>
      <p:ext uri="{BB962C8B-B14F-4D97-AF65-F5344CB8AC3E}">
        <p14:creationId xmlns:p14="http://schemas.microsoft.com/office/powerpoint/2010/main" val="404502887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69A6FDD3-3E44-4751-ABCA-CC192DC5BFE5}" type="slidenum">
              <a:rPr kumimoji="1" lang="ja-JP" altLang="en-US" smtClean="0"/>
              <a:t>33</a:t>
            </a:fld>
            <a:endParaRPr kumimoji="1" lang="ja-JP" altLang="en-US" dirty="0"/>
          </a:p>
        </p:txBody>
      </p:sp>
      <p:sp>
        <p:nvSpPr>
          <p:cNvPr id="6" name="コンテンツ プレースホルダー 5"/>
          <p:cNvSpPr txBox="1">
            <a:spLocks noGrp="1"/>
          </p:cNvSpPr>
          <p:nvPr>
            <p:ph idx="1"/>
          </p:nvPr>
        </p:nvSpPr>
        <p:spPr>
          <a:xfrm>
            <a:off x="457200" y="1600200"/>
            <a:ext cx="8229600" cy="2308324"/>
          </a:xfrm>
          <a:prstGeom prst="rect">
            <a:avLst/>
          </a:prstGeom>
          <a:noFill/>
        </p:spPr>
        <p:txBody>
          <a:bodyPr wrap="square" rtlCol="0">
            <a:spAutoFit/>
          </a:bodyPr>
          <a:lstStyle/>
          <a:p>
            <a:r>
              <a:rPr lang="ja-JP" altLang="en-US" sz="3600" dirty="0" smtClean="0">
                <a:latin typeface="+mn-ea"/>
              </a:rPr>
              <a:t>消費者はコンテンツ</a:t>
            </a:r>
            <a:r>
              <a:rPr lang="ja-JP" altLang="en-US" sz="3600" dirty="0">
                <a:latin typeface="+mn-ea"/>
              </a:rPr>
              <a:t>と広告を切り分けて</a:t>
            </a:r>
            <a:r>
              <a:rPr lang="ja-JP" altLang="en-US" sz="3600" dirty="0" smtClean="0">
                <a:latin typeface="+mn-ea"/>
              </a:rPr>
              <a:t>見る（</a:t>
            </a:r>
            <a:r>
              <a:rPr lang="ja-JP" altLang="en-US" sz="3600" dirty="0">
                <a:latin typeface="+mn-ea"/>
              </a:rPr>
              <a:t>バナー広告</a:t>
            </a:r>
            <a:r>
              <a:rPr lang="ja-JP" altLang="en-US" sz="3600" dirty="0" smtClean="0">
                <a:latin typeface="+mn-ea"/>
              </a:rPr>
              <a:t>）より、広告</a:t>
            </a:r>
            <a:r>
              <a:rPr lang="ja-JP" altLang="en-US" sz="3600" dirty="0">
                <a:latin typeface="+mn-ea"/>
              </a:rPr>
              <a:t>がコンテンツを覆っていると</a:t>
            </a:r>
            <a:r>
              <a:rPr lang="ja-JP" altLang="en-US" sz="3600" dirty="0" smtClean="0">
                <a:latin typeface="+mn-ea"/>
              </a:rPr>
              <a:t>見る（</a:t>
            </a:r>
            <a:r>
              <a:rPr lang="en-US" altLang="ja-JP" sz="3600" dirty="0" smtClean="0">
                <a:latin typeface="+mn-ea"/>
              </a:rPr>
              <a:t>FT</a:t>
            </a:r>
            <a:r>
              <a:rPr lang="ja-JP" altLang="en-US" sz="3600" dirty="0" smtClean="0">
                <a:latin typeface="+mn-ea"/>
              </a:rPr>
              <a:t>広告）視点</a:t>
            </a:r>
            <a:r>
              <a:rPr lang="ja-JP" altLang="en-US" sz="3600" dirty="0">
                <a:latin typeface="+mn-ea"/>
              </a:rPr>
              <a:t>の方が視界に入って</a:t>
            </a:r>
            <a:r>
              <a:rPr lang="ja-JP" altLang="en-US" sz="3600" dirty="0" smtClean="0">
                <a:latin typeface="+mn-ea"/>
              </a:rPr>
              <a:t>きやすい。</a:t>
            </a:r>
            <a:endParaRPr kumimoji="1" lang="ja-JP" altLang="en-US" sz="3600" dirty="0">
              <a:latin typeface="+mn-ea"/>
            </a:endParaRPr>
          </a:p>
        </p:txBody>
      </p:sp>
      <p:sp>
        <p:nvSpPr>
          <p:cNvPr id="7" name="円/楕円 6"/>
          <p:cNvSpPr/>
          <p:nvPr/>
        </p:nvSpPr>
        <p:spPr>
          <a:xfrm>
            <a:off x="407801" y="4383742"/>
            <a:ext cx="2057400" cy="1869141"/>
          </a:xfrm>
          <a:prstGeom prst="ellips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7200" dirty="0" smtClean="0">
                <a:solidFill>
                  <a:schemeClr val="tx1"/>
                </a:solidFill>
                <a:latin typeface="+mn-ea"/>
              </a:rPr>
              <a:t>FT</a:t>
            </a:r>
            <a:endParaRPr kumimoji="1" lang="ja-JP" altLang="en-US" sz="7200" dirty="0">
              <a:solidFill>
                <a:schemeClr val="tx1"/>
              </a:solidFill>
              <a:latin typeface="+mn-ea"/>
            </a:endParaRPr>
          </a:p>
        </p:txBody>
      </p:sp>
      <p:cxnSp>
        <p:nvCxnSpPr>
          <p:cNvPr id="8" name="直線矢印コネクタ 7"/>
          <p:cNvCxnSpPr/>
          <p:nvPr/>
        </p:nvCxnSpPr>
        <p:spPr>
          <a:xfrm flipV="1">
            <a:off x="2271478" y="4523070"/>
            <a:ext cx="1117181" cy="21508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直線矢印コネクタ 8"/>
          <p:cNvCxnSpPr/>
          <p:nvPr/>
        </p:nvCxnSpPr>
        <p:spPr>
          <a:xfrm flipV="1">
            <a:off x="2465201" y="5185932"/>
            <a:ext cx="802434" cy="18617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爆発 1 10"/>
          <p:cNvSpPr/>
          <p:nvPr/>
        </p:nvSpPr>
        <p:spPr>
          <a:xfrm>
            <a:off x="5355469" y="4159930"/>
            <a:ext cx="1290917" cy="1156447"/>
          </a:xfrm>
          <a:prstGeom prst="irregularSeal1">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p:cNvSpPr/>
          <p:nvPr/>
        </p:nvSpPr>
        <p:spPr>
          <a:xfrm>
            <a:off x="5600817" y="4490518"/>
            <a:ext cx="800219" cy="461665"/>
          </a:xfrm>
          <a:prstGeom prst="rect">
            <a:avLst/>
          </a:prstGeom>
        </p:spPr>
        <p:txBody>
          <a:bodyPr wrap="none">
            <a:spAutoFit/>
          </a:bodyPr>
          <a:lstStyle/>
          <a:p>
            <a:r>
              <a:rPr lang="ja-JP" altLang="en-US" sz="2400" dirty="0">
                <a:latin typeface="+mn-ea"/>
              </a:rPr>
              <a:t>注目</a:t>
            </a:r>
          </a:p>
        </p:txBody>
      </p:sp>
      <p:sp>
        <p:nvSpPr>
          <p:cNvPr id="15" name="テキスト ボックス 14"/>
          <p:cNvSpPr txBox="1"/>
          <p:nvPr/>
        </p:nvSpPr>
        <p:spPr>
          <a:xfrm>
            <a:off x="3415552" y="4292237"/>
            <a:ext cx="1129552" cy="461665"/>
          </a:xfrm>
          <a:prstGeom prst="rect">
            <a:avLst/>
          </a:prstGeom>
          <a:solidFill>
            <a:schemeClr val="tx2">
              <a:lumMod val="20000"/>
              <a:lumOff val="80000"/>
            </a:schemeClr>
          </a:solidFill>
        </p:spPr>
        <p:txBody>
          <a:bodyPr wrap="square" rtlCol="0">
            <a:spAutoFit/>
          </a:bodyPr>
          <a:lstStyle/>
          <a:p>
            <a:r>
              <a:rPr kumimoji="1" lang="ja-JP" altLang="en-US" sz="2400" dirty="0" smtClean="0">
                <a:latin typeface="+mn-ea"/>
              </a:rPr>
              <a:t>被さる</a:t>
            </a:r>
            <a:endParaRPr kumimoji="1" lang="ja-JP" altLang="en-US" sz="2400" dirty="0">
              <a:latin typeface="+mn-ea"/>
            </a:endParaRPr>
          </a:p>
        </p:txBody>
      </p:sp>
      <p:sp>
        <p:nvSpPr>
          <p:cNvPr id="16" name="テキスト ボックス 15"/>
          <p:cNvSpPr txBox="1"/>
          <p:nvPr/>
        </p:nvSpPr>
        <p:spPr>
          <a:xfrm>
            <a:off x="3415552" y="4848882"/>
            <a:ext cx="1129552" cy="523220"/>
          </a:xfrm>
          <a:prstGeom prst="rect">
            <a:avLst/>
          </a:prstGeom>
          <a:solidFill>
            <a:schemeClr val="tx2">
              <a:lumMod val="20000"/>
              <a:lumOff val="80000"/>
            </a:schemeClr>
          </a:solidFill>
        </p:spPr>
        <p:txBody>
          <a:bodyPr wrap="square" rtlCol="0">
            <a:spAutoFit/>
          </a:bodyPr>
          <a:lstStyle/>
          <a:p>
            <a:r>
              <a:rPr kumimoji="1" lang="ja-JP" altLang="en-US" sz="2800" dirty="0" smtClean="0">
                <a:latin typeface="+mn-ea"/>
              </a:rPr>
              <a:t>動く</a:t>
            </a:r>
            <a:endParaRPr kumimoji="1" lang="ja-JP" altLang="en-US" sz="2800" dirty="0">
              <a:latin typeface="+mn-ea"/>
            </a:endParaRPr>
          </a:p>
        </p:txBody>
      </p:sp>
      <p:cxnSp>
        <p:nvCxnSpPr>
          <p:cNvPr id="20" name="直線矢印コネクタ 19"/>
          <p:cNvCxnSpPr>
            <a:stCxn id="15" idx="3"/>
          </p:cNvCxnSpPr>
          <p:nvPr/>
        </p:nvCxnSpPr>
        <p:spPr>
          <a:xfrm flipV="1">
            <a:off x="4545104" y="4521262"/>
            <a:ext cx="672355" cy="180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直線矢印コネクタ 20"/>
          <p:cNvCxnSpPr>
            <a:stCxn id="16" idx="3"/>
          </p:cNvCxnSpPr>
          <p:nvPr/>
        </p:nvCxnSpPr>
        <p:spPr>
          <a:xfrm flipV="1">
            <a:off x="4545104" y="4848882"/>
            <a:ext cx="672355" cy="26161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2" name="タイトル 21"/>
          <p:cNvSpPr>
            <a:spLocks noGrp="1"/>
          </p:cNvSpPr>
          <p:nvPr>
            <p:ph type="title"/>
          </p:nvPr>
        </p:nvSpPr>
        <p:spPr>
          <a:xfrm>
            <a:off x="0" y="0"/>
            <a:ext cx="1814278" cy="1143000"/>
          </a:xfrm>
          <a:prstGeom prst="rect">
            <a:avLst/>
          </a:prstGeom>
          <a:ln/>
        </p:spPr>
        <p:style>
          <a:lnRef idx="1">
            <a:schemeClr val="accent6"/>
          </a:lnRef>
          <a:fillRef idx="2">
            <a:schemeClr val="accent6"/>
          </a:fillRef>
          <a:effectRef idx="1">
            <a:schemeClr val="accent6"/>
          </a:effectRef>
          <a:fontRef idx="minor">
            <a:schemeClr val="dk1"/>
          </a:fontRef>
        </p:style>
        <p:txBody>
          <a:bodyPr rtlCol="0" anchor="ctr">
            <a:normAutofit/>
          </a:bodyPr>
          <a:lstStyle/>
          <a:p>
            <a:pPr algn="ctr"/>
            <a:r>
              <a:rPr kumimoji="1" lang="ja-JP" altLang="en-US" sz="2000" dirty="0" smtClean="0">
                <a:solidFill>
                  <a:schemeClr val="tx1"/>
                </a:solidFill>
                <a:latin typeface="+mn-ea"/>
              </a:rPr>
              <a:t>仮説の導出</a:t>
            </a:r>
            <a:endParaRPr kumimoji="1" lang="ja-JP" altLang="en-US" sz="2000" dirty="0">
              <a:solidFill>
                <a:schemeClr val="tx1"/>
              </a:solidFill>
              <a:latin typeface="+mn-ea"/>
            </a:endParaRPr>
          </a:p>
        </p:txBody>
      </p:sp>
      <p:sp>
        <p:nvSpPr>
          <p:cNvPr id="23" name="タイトル 1"/>
          <p:cNvSpPr txBox="1">
            <a:spLocks/>
          </p:cNvSpPr>
          <p:nvPr/>
        </p:nvSpPr>
        <p:spPr>
          <a:xfrm>
            <a:off x="1719895" y="0"/>
            <a:ext cx="7424106"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p>
            <a:pPr lvl="0" algn="ctr">
              <a:spcBef>
                <a:spcPct val="0"/>
              </a:spcBef>
            </a:pPr>
            <a:r>
              <a:rPr lang="ja-JP" altLang="en-US" sz="4400" dirty="0" smtClean="0">
                <a:solidFill>
                  <a:schemeClr val="bg1"/>
                </a:solidFill>
                <a:latin typeface="HGP創英角ｺﾞｼｯｸUB" pitchFamily="50" charset="-128"/>
                <a:ea typeface="HGP創英角ｺﾞｼｯｸUB" pitchFamily="50" charset="-128"/>
              </a:rPr>
              <a:t>消費者の視界と注目との関係</a:t>
            </a:r>
            <a:endParaRPr kumimoji="1" lang="ja-JP" altLang="en-US" sz="4400" b="0" i="0" u="none" strike="noStrike" kern="1200" cap="none" spc="0" normalizeH="0" baseline="0" noProof="0" dirty="0">
              <a:ln>
                <a:noFill/>
              </a:ln>
              <a:solidFill>
                <a:schemeClr val="bg1"/>
              </a:solidFill>
              <a:effectLst/>
              <a:uLnTx/>
              <a:uFillTx/>
              <a:latin typeface="HGP創英角ｺﾞｼｯｸUB" pitchFamily="50" charset="-128"/>
              <a:ea typeface="HGP創英角ｺﾞｼｯｸUB" pitchFamily="50" charset="-128"/>
            </a:endParaRPr>
          </a:p>
        </p:txBody>
      </p:sp>
    </p:spTree>
    <p:extLst>
      <p:ext uri="{BB962C8B-B14F-4D97-AF65-F5344CB8AC3E}">
        <p14:creationId xmlns:p14="http://schemas.microsoft.com/office/powerpoint/2010/main" val="213752122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469310" y="1904256"/>
            <a:ext cx="8229600" cy="1800200"/>
          </a:xfrm>
          <a:ln/>
        </p:spPr>
        <p:style>
          <a:lnRef idx="2">
            <a:schemeClr val="dk1"/>
          </a:lnRef>
          <a:fillRef idx="1">
            <a:schemeClr val="lt1"/>
          </a:fillRef>
          <a:effectRef idx="0">
            <a:schemeClr val="dk1"/>
          </a:effectRef>
          <a:fontRef idx="minor">
            <a:schemeClr val="dk1"/>
          </a:fontRef>
        </p:style>
        <p:txBody>
          <a:bodyPr>
            <a:normAutofit/>
          </a:bodyPr>
          <a:lstStyle/>
          <a:p>
            <a:pPr marL="0" indent="0">
              <a:buNone/>
            </a:pPr>
            <a:r>
              <a:rPr lang="ja-JP" altLang="en-US" dirty="0" smtClean="0">
                <a:latin typeface="+mn-ea"/>
              </a:rPr>
              <a:t>インターネット広告の場合は広告の画面の動きや華麗さが広告の注目に影響して広告記憶を高める。</a:t>
            </a:r>
            <a:r>
              <a:rPr lang="en-US" altLang="ja-JP" dirty="0" smtClean="0">
                <a:latin typeface="+mn-ea"/>
              </a:rPr>
              <a:t>(Cho Lee &amp; Tharp  2001)</a:t>
            </a:r>
            <a:endParaRPr kumimoji="1" lang="ja-JP" altLang="en-US" dirty="0">
              <a:latin typeface="+mn-ea"/>
            </a:endParaRPr>
          </a:p>
        </p:txBody>
      </p:sp>
      <p:sp>
        <p:nvSpPr>
          <p:cNvPr id="6" name="タイトル 1"/>
          <p:cNvSpPr>
            <a:spLocks noGrp="1"/>
          </p:cNvSpPr>
          <p:nvPr>
            <p:ph type="title"/>
          </p:nvPr>
        </p:nvSpPr>
        <p:spPr>
          <a:xfrm>
            <a:off x="1622425" y="0"/>
            <a:ext cx="7524328" cy="1124744"/>
          </a:xfrm>
        </p:spPr>
        <p:style>
          <a:lnRef idx="0">
            <a:scrgbClr r="0" g="0" b="0"/>
          </a:lnRef>
          <a:fillRef idx="1001">
            <a:schemeClr val="dk2"/>
          </a:fillRef>
          <a:effectRef idx="0">
            <a:scrgbClr r="0" g="0" b="0"/>
          </a:effectRef>
          <a:fontRef idx="major"/>
        </p:style>
        <p:txBody>
          <a:bodyPr>
            <a:normAutofit/>
          </a:bodyPr>
          <a:lstStyle/>
          <a:p>
            <a:r>
              <a:rPr kumimoji="1" lang="ja-JP" altLang="en-US" dirty="0" smtClean="0">
                <a:solidFill>
                  <a:schemeClr val="bg1"/>
                </a:solidFill>
                <a:latin typeface="HGP創英角ｺﾞｼｯｸUB" pitchFamily="50" charset="-128"/>
                <a:ea typeface="HGP創英角ｺﾞｼｯｸUB" pitchFamily="50" charset="-128"/>
              </a:rPr>
              <a:t>広告の動きと記憶との関係</a:t>
            </a:r>
            <a:endParaRPr kumimoji="1" lang="ja-JP" altLang="en-US" dirty="0">
              <a:solidFill>
                <a:schemeClr val="bg1"/>
              </a:solidFill>
              <a:latin typeface="HGP創英角ｺﾞｼｯｸUB" pitchFamily="50" charset="-128"/>
              <a:ea typeface="HGP創英角ｺﾞｼｯｸUB" pitchFamily="50" charset="-128"/>
            </a:endParaRPr>
          </a:p>
        </p:txBody>
      </p:sp>
      <p:sp>
        <p:nvSpPr>
          <p:cNvPr id="2" name="スライド番号プレースホルダー 1"/>
          <p:cNvSpPr>
            <a:spLocks noGrp="1"/>
          </p:cNvSpPr>
          <p:nvPr>
            <p:ph type="sldNum" sz="quarter" idx="12"/>
          </p:nvPr>
        </p:nvSpPr>
        <p:spPr/>
        <p:txBody>
          <a:bodyPr/>
          <a:lstStyle/>
          <a:p>
            <a:fld id="{69A6FDD3-3E44-4751-ABCA-CC192DC5BFE5}" type="slidenum">
              <a:rPr kumimoji="1" lang="ja-JP" altLang="en-US" smtClean="0"/>
              <a:pPr/>
              <a:t>34</a:t>
            </a:fld>
            <a:endParaRPr kumimoji="1" lang="ja-JP" altLang="en-US"/>
          </a:p>
        </p:txBody>
      </p:sp>
      <p:pic>
        <p:nvPicPr>
          <p:cNvPr id="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1622425" cy="1127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タイトル 21"/>
          <p:cNvSpPr txBox="1">
            <a:spLocks/>
          </p:cNvSpPr>
          <p:nvPr/>
        </p:nvSpPr>
        <p:spPr>
          <a:xfrm>
            <a:off x="0" y="0"/>
            <a:ext cx="1814278" cy="1143000"/>
          </a:xfrm>
          <a:prstGeom prst="rect">
            <a:avLst/>
          </a:prstGeom>
        </p:spPr>
        <p:style>
          <a:lnRef idx="1">
            <a:schemeClr val="accent6"/>
          </a:lnRef>
          <a:fillRef idx="2">
            <a:schemeClr val="accent6"/>
          </a:fillRef>
          <a:effectRef idx="1">
            <a:schemeClr val="accent6"/>
          </a:effectRef>
          <a:fontRef idx="minor">
            <a:schemeClr val="dk1"/>
          </a:fontRef>
        </p:style>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ja-JP" altLang="en-US" sz="2000" dirty="0" smtClean="0">
                <a:solidFill>
                  <a:schemeClr val="tx1"/>
                </a:solidFill>
                <a:latin typeface="+mn-ea"/>
              </a:rPr>
              <a:t>仮説の導出</a:t>
            </a:r>
            <a:endParaRPr lang="ja-JP" altLang="en-US" sz="2000" dirty="0">
              <a:solidFill>
                <a:schemeClr val="tx1"/>
              </a:solidFill>
              <a:latin typeface="+mn-ea"/>
            </a:endParaRPr>
          </a:p>
        </p:txBody>
      </p:sp>
    </p:spTree>
    <p:extLst>
      <p:ext uri="{BB962C8B-B14F-4D97-AF65-F5344CB8AC3E}">
        <p14:creationId xmlns:p14="http://schemas.microsoft.com/office/powerpoint/2010/main" val="251062037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69A6FDD3-3E44-4751-ABCA-CC192DC5BFE5}" type="slidenum">
              <a:rPr kumimoji="1" lang="ja-JP" altLang="en-US" smtClean="0"/>
              <a:t>35</a:t>
            </a:fld>
            <a:endParaRPr kumimoji="1" lang="ja-JP" altLang="en-US"/>
          </a:p>
        </p:txBody>
      </p:sp>
      <p:sp>
        <p:nvSpPr>
          <p:cNvPr id="5" name="コンテンツ プレースホルダー 4"/>
          <p:cNvSpPr txBox="1">
            <a:spLocks noGrp="1"/>
          </p:cNvSpPr>
          <p:nvPr>
            <p:ph idx="1"/>
          </p:nvPr>
        </p:nvSpPr>
        <p:spPr>
          <a:xfrm>
            <a:off x="457200" y="1600200"/>
            <a:ext cx="8229600" cy="2062103"/>
          </a:xfrm>
          <a:prstGeom prst="rect">
            <a:avLst/>
          </a:prstGeom>
          <a:noFill/>
        </p:spPr>
        <p:txBody>
          <a:bodyPr wrap="square" rtlCol="0">
            <a:spAutoFit/>
          </a:bodyPr>
          <a:lstStyle/>
          <a:p>
            <a:r>
              <a:rPr kumimoji="1" lang="ja-JP" altLang="en-US" sz="3200" dirty="0" smtClean="0">
                <a:latin typeface="+mn-ea"/>
              </a:rPr>
              <a:t>スクロールしてもついてくる</a:t>
            </a:r>
            <a:r>
              <a:rPr lang="en-US" altLang="ja-JP" dirty="0">
                <a:latin typeface="+mn-ea"/>
              </a:rPr>
              <a:t>FT</a:t>
            </a:r>
            <a:r>
              <a:rPr kumimoji="1" lang="ja-JP" altLang="en-US" sz="3200" dirty="0" smtClean="0">
                <a:latin typeface="+mn-ea"/>
              </a:rPr>
              <a:t>広告</a:t>
            </a:r>
            <a:r>
              <a:rPr lang="ja-JP" altLang="en-US" sz="3200" dirty="0" smtClean="0">
                <a:latin typeface="+mn-ea"/>
              </a:rPr>
              <a:t>は動いているように見えるため、動かないように見えるバナー広告よりも広告の内容は記憶に残りやすいのではないか？</a:t>
            </a:r>
            <a:endParaRPr kumimoji="1" lang="ja-JP" altLang="en-US" sz="3200" dirty="0">
              <a:latin typeface="+mn-ea"/>
            </a:endParaRPr>
          </a:p>
        </p:txBody>
      </p:sp>
      <p:sp>
        <p:nvSpPr>
          <p:cNvPr id="6" name="タイトル 21"/>
          <p:cNvSpPr txBox="1">
            <a:spLocks noGrp="1"/>
          </p:cNvSpPr>
          <p:nvPr>
            <p:ph type="title"/>
          </p:nvPr>
        </p:nvSpPr>
        <p:spPr>
          <a:xfrm>
            <a:off x="0" y="0"/>
            <a:ext cx="1815353" cy="1075765"/>
          </a:xfrm>
          <a:prstGeom prst="rect">
            <a:avLst/>
          </a:prstGeom>
        </p:spPr>
        <p:style>
          <a:lnRef idx="1">
            <a:schemeClr val="accent6"/>
          </a:lnRef>
          <a:fillRef idx="2">
            <a:schemeClr val="accent6"/>
          </a:fillRef>
          <a:effectRef idx="1">
            <a:schemeClr val="accent6"/>
          </a:effectRef>
          <a:fontRef idx="minor">
            <a:schemeClr val="dk1"/>
          </a:fontRef>
        </p:style>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ja-JP" altLang="en-US" sz="2000" dirty="0" smtClean="0">
                <a:solidFill>
                  <a:schemeClr val="tx1"/>
                </a:solidFill>
                <a:latin typeface="+mn-ea"/>
              </a:rPr>
              <a:t>仮説の導出</a:t>
            </a:r>
            <a:endParaRPr lang="ja-JP" altLang="en-US" sz="2000" dirty="0">
              <a:solidFill>
                <a:schemeClr val="tx1"/>
              </a:solidFill>
              <a:latin typeface="+mn-ea"/>
            </a:endParaRPr>
          </a:p>
        </p:txBody>
      </p:sp>
      <p:sp>
        <p:nvSpPr>
          <p:cNvPr id="7" name="タイトル 1"/>
          <p:cNvSpPr txBox="1">
            <a:spLocks/>
          </p:cNvSpPr>
          <p:nvPr/>
        </p:nvSpPr>
        <p:spPr>
          <a:xfrm>
            <a:off x="1815353" y="0"/>
            <a:ext cx="7328647" cy="1124744"/>
          </a:xfrm>
          <a:prstGeom prst="rect">
            <a:avLst/>
          </a:prstGeom>
        </p:spPr>
        <p:style>
          <a:lnRef idx="0">
            <a:scrgbClr r="0" g="0" b="0"/>
          </a:lnRef>
          <a:fillRef idx="1001">
            <a:schemeClr val="dk2"/>
          </a:fillRef>
          <a:effectRef idx="0">
            <a:scrgbClr r="0" g="0" b="0"/>
          </a:effectRef>
          <a:fontRef idx="major"/>
        </p:style>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r>
              <a:rPr lang="ja-JP" altLang="en-US" dirty="0" smtClean="0">
                <a:solidFill>
                  <a:schemeClr val="bg1"/>
                </a:solidFill>
                <a:latin typeface="HGP創英角ｺﾞｼｯｸUB" pitchFamily="50" charset="-128"/>
                <a:ea typeface="HGP創英角ｺﾞｼｯｸUB" pitchFamily="50" charset="-128"/>
              </a:rPr>
              <a:t>広告の動きと記憶との関係</a:t>
            </a:r>
            <a:endParaRPr lang="ja-JP" altLang="en-US" dirty="0">
              <a:solidFill>
                <a:schemeClr val="bg1"/>
              </a:solidFill>
              <a:latin typeface="HGP創英角ｺﾞｼｯｸUB" pitchFamily="50" charset="-128"/>
              <a:ea typeface="HGP創英角ｺﾞｼｯｸUB" pitchFamily="50" charset="-128"/>
            </a:endParaRPr>
          </a:p>
        </p:txBody>
      </p:sp>
    </p:spTree>
    <p:extLst>
      <p:ext uri="{BB962C8B-B14F-4D97-AF65-F5344CB8AC3E}">
        <p14:creationId xmlns:p14="http://schemas.microsoft.com/office/powerpoint/2010/main" val="361149947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1"/>
          <p:cNvSpPr>
            <a:spLocks noGrp="1"/>
          </p:cNvSpPr>
          <p:nvPr>
            <p:ph type="title"/>
          </p:nvPr>
        </p:nvSpPr>
        <p:spPr>
          <a:xfrm>
            <a:off x="1619672" y="0"/>
            <a:ext cx="7524328" cy="1124744"/>
          </a:xfrm>
        </p:spPr>
        <p:style>
          <a:lnRef idx="0">
            <a:scrgbClr r="0" g="0" b="0"/>
          </a:lnRef>
          <a:fillRef idx="1001">
            <a:schemeClr val="dk2"/>
          </a:fillRef>
          <a:effectRef idx="0">
            <a:scrgbClr r="0" g="0" b="0"/>
          </a:effectRef>
          <a:fontRef idx="major"/>
        </p:style>
        <p:txBody>
          <a:bodyPr/>
          <a:lstStyle/>
          <a:p>
            <a:r>
              <a:rPr kumimoji="1" lang="ja-JP" altLang="en-US" dirty="0" smtClean="0">
                <a:solidFill>
                  <a:schemeClr val="bg1"/>
                </a:solidFill>
                <a:latin typeface="HGP創英角ｺﾞｼｯｸUB" pitchFamily="50" charset="-128"/>
                <a:ea typeface="HGP創英角ｺﾞｼｯｸUB" pitchFamily="50" charset="-128"/>
              </a:rPr>
              <a:t>感情と記憶との関係</a:t>
            </a:r>
            <a:endParaRPr kumimoji="1" lang="ja-JP" altLang="en-US" dirty="0">
              <a:solidFill>
                <a:schemeClr val="bg1"/>
              </a:solidFill>
              <a:latin typeface="HGP創英角ｺﾞｼｯｸUB" pitchFamily="50" charset="-128"/>
              <a:ea typeface="HGP創英角ｺﾞｼｯｸUB" pitchFamily="50" charset="-128"/>
            </a:endParaRPr>
          </a:p>
        </p:txBody>
      </p:sp>
      <p:sp>
        <p:nvSpPr>
          <p:cNvPr id="2" name="テキスト ボックス 1"/>
          <p:cNvSpPr txBox="1"/>
          <p:nvPr/>
        </p:nvSpPr>
        <p:spPr>
          <a:xfrm>
            <a:off x="1008529" y="1385047"/>
            <a:ext cx="7288306" cy="523220"/>
          </a:xfrm>
          <a:prstGeom prst="rect">
            <a:avLst/>
          </a:prstGeom>
          <a:solidFill>
            <a:schemeClr val="tx1">
              <a:lumMod val="50000"/>
              <a:lumOff val="50000"/>
            </a:schemeClr>
          </a:solidFill>
        </p:spPr>
        <p:txBody>
          <a:bodyPr wrap="square" rtlCol="0">
            <a:spAutoFit/>
          </a:bodyPr>
          <a:lstStyle/>
          <a:p>
            <a:pPr algn="ctr"/>
            <a:r>
              <a:rPr kumimoji="1" lang="ja-JP" altLang="en-US" sz="2800" dirty="0" smtClean="0">
                <a:latin typeface="+mn-ea"/>
              </a:rPr>
              <a:t>バナー広告と</a:t>
            </a:r>
            <a:r>
              <a:rPr lang="en-US" altLang="ja-JP" sz="2800" dirty="0">
                <a:latin typeface="+mn-ea"/>
              </a:rPr>
              <a:t>FT</a:t>
            </a:r>
            <a:r>
              <a:rPr kumimoji="1" lang="ja-JP" altLang="en-US" sz="2800" dirty="0" smtClean="0">
                <a:latin typeface="+mn-ea"/>
              </a:rPr>
              <a:t>広告の</a:t>
            </a:r>
            <a:r>
              <a:rPr lang="ja-JP" altLang="en-US" sz="2800" dirty="0">
                <a:latin typeface="+mn-ea"/>
              </a:rPr>
              <a:t>違い</a:t>
            </a:r>
            <a:endParaRPr kumimoji="1" lang="en-US" altLang="ja-JP" sz="2800" dirty="0" smtClean="0">
              <a:latin typeface="+mn-ea"/>
            </a:endParaRPr>
          </a:p>
        </p:txBody>
      </p:sp>
      <p:sp>
        <p:nvSpPr>
          <p:cNvPr id="7" name="角丸四角形 6"/>
          <p:cNvSpPr/>
          <p:nvPr/>
        </p:nvSpPr>
        <p:spPr>
          <a:xfrm>
            <a:off x="968188" y="2259106"/>
            <a:ext cx="7436223" cy="9681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4000" dirty="0" smtClean="0">
                <a:latin typeface="+mn-ea"/>
              </a:rPr>
              <a:t>感情が働くかどうか</a:t>
            </a:r>
            <a:endParaRPr lang="en-US" altLang="ja-JP" sz="4000" dirty="0">
              <a:latin typeface="+mn-ea"/>
            </a:endParaRPr>
          </a:p>
        </p:txBody>
      </p:sp>
      <p:sp>
        <p:nvSpPr>
          <p:cNvPr id="8" name="テキスト ボックス 7"/>
          <p:cNvSpPr txBox="1"/>
          <p:nvPr/>
        </p:nvSpPr>
        <p:spPr>
          <a:xfrm>
            <a:off x="927848" y="3509682"/>
            <a:ext cx="7490012" cy="2677656"/>
          </a:xfrm>
          <a:prstGeom prst="rect">
            <a:avLst/>
          </a:prstGeom>
          <a:noFill/>
        </p:spPr>
        <p:txBody>
          <a:bodyPr wrap="square" rtlCol="0">
            <a:spAutoFit/>
          </a:bodyPr>
          <a:lstStyle/>
          <a:p>
            <a:r>
              <a:rPr lang="en-US" altLang="ja-JP" sz="2400" b="1" dirty="0">
                <a:latin typeface="+mn-ea"/>
              </a:rPr>
              <a:t>FT</a:t>
            </a:r>
            <a:r>
              <a:rPr lang="ja-JP" altLang="en-US" sz="2400" b="1" dirty="0" smtClean="0">
                <a:latin typeface="+mn-ea"/>
              </a:rPr>
              <a:t>広告は被さったり、動いたりするため「不快」という感情</a:t>
            </a:r>
            <a:r>
              <a:rPr lang="ja-JP" altLang="en-US" sz="2400" b="1" dirty="0">
                <a:latin typeface="+mn-ea"/>
              </a:rPr>
              <a:t>が</a:t>
            </a:r>
            <a:r>
              <a:rPr lang="ja-JP" altLang="en-US" sz="2400" b="1" dirty="0" smtClean="0">
                <a:latin typeface="+mn-ea"/>
              </a:rPr>
              <a:t>働きやすい。</a:t>
            </a:r>
            <a:endParaRPr lang="en-US" altLang="ja-JP" sz="2400" b="1" dirty="0" smtClean="0">
              <a:latin typeface="+mn-ea"/>
            </a:endParaRPr>
          </a:p>
          <a:p>
            <a:r>
              <a:rPr lang="ja-JP" altLang="en-US" sz="2400" b="1" dirty="0" smtClean="0">
                <a:latin typeface="+mn-ea"/>
              </a:rPr>
              <a:t>感情</a:t>
            </a:r>
            <a:r>
              <a:rPr lang="ja-JP" altLang="en-US" sz="2400" b="1" dirty="0">
                <a:latin typeface="+mn-ea"/>
              </a:rPr>
              <a:t>を伴った記憶は「</a:t>
            </a:r>
            <a:r>
              <a:rPr lang="ja-JP" altLang="en-US" sz="2400" b="1" dirty="0">
                <a:solidFill>
                  <a:srgbClr val="FF0000"/>
                </a:solidFill>
                <a:latin typeface="+mn-ea"/>
              </a:rPr>
              <a:t>情動的記憶</a:t>
            </a:r>
            <a:r>
              <a:rPr lang="ja-JP" altLang="en-US" sz="2400" b="1" dirty="0">
                <a:latin typeface="+mn-ea"/>
              </a:rPr>
              <a:t>」と呼ばれ、記憶に残りやすく広告想起につながる。</a:t>
            </a:r>
            <a:endParaRPr lang="en-US" altLang="ja-JP" sz="2400" b="1" dirty="0">
              <a:latin typeface="+mn-ea"/>
            </a:endParaRPr>
          </a:p>
          <a:p>
            <a:r>
              <a:rPr lang="ja-JP" altLang="en-US" sz="2400" b="1" dirty="0">
                <a:latin typeface="+mn-ea"/>
              </a:rPr>
              <a:t>しかしバナー広告</a:t>
            </a:r>
            <a:r>
              <a:rPr lang="ja-JP" altLang="en-US" sz="2400" b="1" dirty="0" smtClean="0">
                <a:latin typeface="+mn-ea"/>
              </a:rPr>
              <a:t>は</a:t>
            </a:r>
            <a:r>
              <a:rPr lang="en-US" altLang="ja-JP" sz="2400" b="1" dirty="0">
                <a:latin typeface="+mn-ea"/>
              </a:rPr>
              <a:t>FT</a:t>
            </a:r>
            <a:r>
              <a:rPr lang="ja-JP" altLang="en-US" sz="2400" b="1" dirty="0" smtClean="0">
                <a:latin typeface="+mn-ea"/>
              </a:rPr>
              <a:t>広告</a:t>
            </a:r>
            <a:r>
              <a:rPr lang="ja-JP" altLang="en-US" sz="2400" b="1" dirty="0">
                <a:latin typeface="+mn-ea"/>
              </a:rPr>
              <a:t>と比べ、注目されないため感情が起こりにくい。</a:t>
            </a:r>
            <a:r>
              <a:rPr lang="ja-JP" altLang="en-US" sz="2400" b="1" dirty="0" smtClean="0">
                <a:latin typeface="+mn-ea"/>
              </a:rPr>
              <a:t>よって「</a:t>
            </a:r>
            <a:r>
              <a:rPr lang="ja-JP" altLang="en-US" sz="2400" b="1" dirty="0" smtClean="0">
                <a:solidFill>
                  <a:srgbClr val="FF0000"/>
                </a:solidFill>
                <a:latin typeface="+mn-ea"/>
              </a:rPr>
              <a:t>情動的記憶</a:t>
            </a:r>
            <a:r>
              <a:rPr lang="ja-JP" altLang="en-US" sz="2400" b="1" dirty="0" smtClean="0">
                <a:latin typeface="+mn-ea"/>
              </a:rPr>
              <a:t>」にならないため記憶</a:t>
            </a:r>
            <a:r>
              <a:rPr lang="ja-JP" altLang="en-US" sz="2400" b="1" dirty="0">
                <a:latin typeface="+mn-ea"/>
              </a:rPr>
              <a:t>されにくく、広告想起につながらない。</a:t>
            </a:r>
          </a:p>
        </p:txBody>
      </p:sp>
      <p:sp>
        <p:nvSpPr>
          <p:cNvPr id="3" name="スライド番号プレースホルダー 2"/>
          <p:cNvSpPr>
            <a:spLocks noGrp="1"/>
          </p:cNvSpPr>
          <p:nvPr>
            <p:ph type="sldNum" sz="quarter" idx="12"/>
          </p:nvPr>
        </p:nvSpPr>
        <p:spPr/>
        <p:txBody>
          <a:bodyPr/>
          <a:lstStyle/>
          <a:p>
            <a:fld id="{69A6FDD3-3E44-4751-ABCA-CC192DC5BFE5}" type="slidenum">
              <a:rPr kumimoji="1" lang="ja-JP" altLang="en-US" smtClean="0"/>
              <a:pPr/>
              <a:t>36</a:t>
            </a:fld>
            <a:endParaRPr kumimoji="1" lang="ja-JP" altLang="en-US"/>
          </a:p>
        </p:txBody>
      </p:sp>
      <p:sp>
        <p:nvSpPr>
          <p:cNvPr id="9" name="タイトル 21"/>
          <p:cNvSpPr txBox="1">
            <a:spLocks/>
          </p:cNvSpPr>
          <p:nvPr/>
        </p:nvSpPr>
        <p:spPr>
          <a:xfrm>
            <a:off x="0" y="0"/>
            <a:ext cx="1814278" cy="1143000"/>
          </a:xfrm>
          <a:prstGeom prst="rect">
            <a:avLst/>
          </a:prstGeom>
        </p:spPr>
        <p:style>
          <a:lnRef idx="1">
            <a:schemeClr val="accent6"/>
          </a:lnRef>
          <a:fillRef idx="2">
            <a:schemeClr val="accent6"/>
          </a:fillRef>
          <a:effectRef idx="1">
            <a:schemeClr val="accent6"/>
          </a:effectRef>
          <a:fontRef idx="minor">
            <a:schemeClr val="dk1"/>
          </a:fontRef>
        </p:style>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ja-JP" altLang="en-US" sz="2000" dirty="0" smtClean="0">
                <a:solidFill>
                  <a:schemeClr val="tx1"/>
                </a:solidFill>
                <a:latin typeface="+mn-ea"/>
              </a:rPr>
              <a:t>仮説の導出</a:t>
            </a:r>
            <a:endParaRPr lang="ja-JP" altLang="en-US" sz="2000" dirty="0">
              <a:solidFill>
                <a:schemeClr val="tx1"/>
              </a:solidFill>
              <a:latin typeface="+mn-ea"/>
            </a:endParaRPr>
          </a:p>
        </p:txBody>
      </p:sp>
    </p:spTree>
    <p:extLst>
      <p:ext uri="{BB962C8B-B14F-4D97-AF65-F5344CB8AC3E}">
        <p14:creationId xmlns:p14="http://schemas.microsoft.com/office/powerpoint/2010/main" val="311134501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69A6FDD3-3E44-4751-ABCA-CC192DC5BFE5}" type="slidenum">
              <a:rPr kumimoji="1" lang="ja-JP" altLang="en-US" smtClean="0"/>
              <a:t>37</a:t>
            </a:fld>
            <a:endParaRPr kumimoji="1" lang="ja-JP" altLang="en-US"/>
          </a:p>
        </p:txBody>
      </p:sp>
      <p:sp>
        <p:nvSpPr>
          <p:cNvPr id="5" name="タイトル 1"/>
          <p:cNvSpPr>
            <a:spLocks noGrp="1"/>
          </p:cNvSpPr>
          <p:nvPr>
            <p:ph type="title"/>
          </p:nvPr>
        </p:nvSpPr>
        <p:spPr>
          <a:xfrm>
            <a:off x="1619672" y="0"/>
            <a:ext cx="7524328" cy="1124744"/>
          </a:xfrm>
        </p:spPr>
        <p:style>
          <a:lnRef idx="0">
            <a:scrgbClr r="0" g="0" b="0"/>
          </a:lnRef>
          <a:fillRef idx="1001">
            <a:schemeClr val="dk2"/>
          </a:fillRef>
          <a:effectRef idx="0">
            <a:scrgbClr r="0" g="0" b="0"/>
          </a:effectRef>
          <a:fontRef idx="major"/>
        </p:style>
        <p:txBody>
          <a:bodyPr/>
          <a:lstStyle/>
          <a:p>
            <a:r>
              <a:rPr lang="ja-JP" altLang="en-US" dirty="0">
                <a:solidFill>
                  <a:schemeClr val="bg1"/>
                </a:solidFill>
                <a:latin typeface="HGP創英角ｺﾞｼｯｸUB" pitchFamily="50" charset="-128"/>
                <a:ea typeface="HGP創英角ｺﾞｼｯｸUB" pitchFamily="50" charset="-128"/>
              </a:rPr>
              <a:t>仮説</a:t>
            </a:r>
            <a:r>
              <a:rPr lang="ja-JP" altLang="en-US" dirty="0" smtClean="0">
                <a:solidFill>
                  <a:schemeClr val="bg1"/>
                </a:solidFill>
                <a:latin typeface="HGP創英角ｺﾞｼｯｸUB" pitchFamily="50" charset="-128"/>
                <a:ea typeface="HGP創英角ｺﾞｼｯｸUB" pitchFamily="50" charset="-128"/>
              </a:rPr>
              <a:t>の導出</a:t>
            </a:r>
            <a:endParaRPr kumimoji="1" lang="ja-JP" altLang="en-US" dirty="0">
              <a:solidFill>
                <a:schemeClr val="bg1"/>
              </a:solidFill>
              <a:latin typeface="HGP創英角ｺﾞｼｯｸUB" pitchFamily="50" charset="-128"/>
              <a:ea typeface="HGP創英角ｺﾞｼｯｸUB" pitchFamily="50" charset="-128"/>
            </a:endParaRPr>
          </a:p>
        </p:txBody>
      </p:sp>
      <p:sp>
        <p:nvSpPr>
          <p:cNvPr id="7" name="円/楕円 6"/>
          <p:cNvSpPr/>
          <p:nvPr/>
        </p:nvSpPr>
        <p:spPr>
          <a:xfrm>
            <a:off x="168089" y="2988725"/>
            <a:ext cx="2057400" cy="1869141"/>
          </a:xfrm>
          <a:prstGeom prst="ellips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6000" dirty="0" smtClean="0">
                <a:solidFill>
                  <a:schemeClr val="tx1"/>
                </a:solidFill>
                <a:latin typeface="HGP創英角ｺﾞｼｯｸUB" pitchFamily="50" charset="-128"/>
                <a:ea typeface="HGP創英角ｺﾞｼｯｸUB" pitchFamily="50" charset="-128"/>
              </a:rPr>
              <a:t>FT</a:t>
            </a:r>
            <a:endParaRPr kumimoji="1" lang="ja-JP" altLang="en-US" sz="6000" dirty="0">
              <a:solidFill>
                <a:schemeClr val="tx1"/>
              </a:solidFill>
              <a:latin typeface="HGP創英角ｺﾞｼｯｸUB" pitchFamily="50" charset="-128"/>
              <a:ea typeface="HGP創英角ｺﾞｼｯｸUB" pitchFamily="50" charset="-128"/>
            </a:endParaRPr>
          </a:p>
        </p:txBody>
      </p:sp>
      <p:cxnSp>
        <p:nvCxnSpPr>
          <p:cNvPr id="9" name="直線矢印コネクタ 8"/>
          <p:cNvCxnSpPr>
            <a:stCxn id="7" idx="7"/>
          </p:cNvCxnSpPr>
          <p:nvPr/>
        </p:nvCxnSpPr>
        <p:spPr>
          <a:xfrm flipV="1">
            <a:off x="1924190" y="3096301"/>
            <a:ext cx="1117181" cy="16615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直線矢印コネクタ 10"/>
          <p:cNvCxnSpPr/>
          <p:nvPr/>
        </p:nvCxnSpPr>
        <p:spPr>
          <a:xfrm flipV="1">
            <a:off x="2170674" y="4189039"/>
            <a:ext cx="813548" cy="1075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 name="テキスト ボックス 11"/>
          <p:cNvSpPr txBox="1"/>
          <p:nvPr/>
        </p:nvSpPr>
        <p:spPr>
          <a:xfrm>
            <a:off x="3025592" y="2984514"/>
            <a:ext cx="1129552" cy="461665"/>
          </a:xfrm>
          <a:prstGeom prst="rect">
            <a:avLst/>
          </a:prstGeom>
          <a:solidFill>
            <a:schemeClr val="tx2">
              <a:lumMod val="20000"/>
              <a:lumOff val="80000"/>
            </a:schemeClr>
          </a:solidFill>
        </p:spPr>
        <p:txBody>
          <a:bodyPr wrap="square" rtlCol="0">
            <a:spAutoFit/>
          </a:bodyPr>
          <a:lstStyle/>
          <a:p>
            <a:r>
              <a:rPr kumimoji="1" lang="ja-JP" altLang="en-US" sz="2400" dirty="0" smtClean="0">
                <a:latin typeface="HGP創英角ｺﾞｼｯｸUB" pitchFamily="50" charset="-128"/>
                <a:ea typeface="HGP創英角ｺﾞｼｯｸUB" pitchFamily="50" charset="-128"/>
              </a:rPr>
              <a:t>被さる</a:t>
            </a:r>
            <a:endParaRPr kumimoji="1" lang="ja-JP" altLang="en-US" sz="2400" dirty="0">
              <a:latin typeface="HGP創英角ｺﾞｼｯｸUB" pitchFamily="50" charset="-128"/>
              <a:ea typeface="HGP創英角ｺﾞｼｯｸUB" pitchFamily="50" charset="-128"/>
            </a:endParaRPr>
          </a:p>
        </p:txBody>
      </p:sp>
      <p:sp>
        <p:nvSpPr>
          <p:cNvPr id="13" name="テキスト ボックス 12"/>
          <p:cNvSpPr txBox="1"/>
          <p:nvPr/>
        </p:nvSpPr>
        <p:spPr>
          <a:xfrm>
            <a:off x="3039043" y="3909087"/>
            <a:ext cx="927847" cy="523220"/>
          </a:xfrm>
          <a:prstGeom prst="rect">
            <a:avLst/>
          </a:prstGeom>
          <a:solidFill>
            <a:schemeClr val="tx2">
              <a:lumMod val="20000"/>
              <a:lumOff val="80000"/>
            </a:schemeClr>
          </a:solidFill>
        </p:spPr>
        <p:txBody>
          <a:bodyPr wrap="square" rtlCol="0">
            <a:spAutoFit/>
          </a:bodyPr>
          <a:lstStyle/>
          <a:p>
            <a:r>
              <a:rPr kumimoji="1" lang="ja-JP" altLang="en-US" sz="2800" dirty="0" smtClean="0">
                <a:latin typeface="HGP創英角ｺﾞｼｯｸUB" pitchFamily="50" charset="-128"/>
                <a:ea typeface="HGP創英角ｺﾞｼｯｸUB" pitchFamily="50" charset="-128"/>
              </a:rPr>
              <a:t>動く</a:t>
            </a:r>
            <a:endParaRPr kumimoji="1" lang="ja-JP" altLang="en-US" sz="2800" dirty="0">
              <a:latin typeface="HGP創英角ｺﾞｼｯｸUB" pitchFamily="50" charset="-128"/>
              <a:ea typeface="HGP創英角ｺﾞｼｯｸUB" pitchFamily="50" charset="-128"/>
            </a:endParaRPr>
          </a:p>
        </p:txBody>
      </p:sp>
      <p:cxnSp>
        <p:nvCxnSpPr>
          <p:cNvPr id="15" name="直線矢印コネクタ 14"/>
          <p:cNvCxnSpPr>
            <a:stCxn id="12" idx="3"/>
            <a:endCxn id="25" idx="1"/>
          </p:cNvCxnSpPr>
          <p:nvPr/>
        </p:nvCxnSpPr>
        <p:spPr>
          <a:xfrm flipV="1">
            <a:off x="4155144" y="3152015"/>
            <a:ext cx="342898" cy="633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直線矢印コネクタ 16"/>
          <p:cNvCxnSpPr>
            <a:stCxn id="13" idx="3"/>
          </p:cNvCxnSpPr>
          <p:nvPr/>
        </p:nvCxnSpPr>
        <p:spPr>
          <a:xfrm flipV="1">
            <a:off x="3966890" y="3523748"/>
            <a:ext cx="699247" cy="64694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 name="テキスト ボックス 17"/>
          <p:cNvSpPr txBox="1"/>
          <p:nvPr/>
        </p:nvSpPr>
        <p:spPr>
          <a:xfrm>
            <a:off x="4746813" y="3031580"/>
            <a:ext cx="833718" cy="461665"/>
          </a:xfrm>
          <a:prstGeom prst="rect">
            <a:avLst/>
          </a:prstGeom>
          <a:noFill/>
        </p:spPr>
        <p:txBody>
          <a:bodyPr wrap="square" rtlCol="0">
            <a:spAutoFit/>
          </a:bodyPr>
          <a:lstStyle/>
          <a:p>
            <a:r>
              <a:rPr kumimoji="1" lang="ja-JP" altLang="en-US" sz="2400" dirty="0" smtClean="0">
                <a:latin typeface="HGP創英角ｺﾞｼｯｸUB" pitchFamily="50" charset="-128"/>
                <a:ea typeface="HGP創英角ｺﾞｼｯｸUB" pitchFamily="50" charset="-128"/>
              </a:rPr>
              <a:t>注目</a:t>
            </a:r>
            <a:endParaRPr kumimoji="1" lang="ja-JP" altLang="en-US" sz="2400" dirty="0">
              <a:latin typeface="HGP創英角ｺﾞｼｯｸUB" pitchFamily="50" charset="-128"/>
              <a:ea typeface="HGP創英角ｺﾞｼｯｸUB" pitchFamily="50" charset="-128"/>
            </a:endParaRPr>
          </a:p>
        </p:txBody>
      </p:sp>
      <p:cxnSp>
        <p:nvCxnSpPr>
          <p:cNvPr id="21" name="直線矢印コネクタ 20"/>
          <p:cNvCxnSpPr/>
          <p:nvPr/>
        </p:nvCxnSpPr>
        <p:spPr>
          <a:xfrm flipV="1">
            <a:off x="5715001" y="3432108"/>
            <a:ext cx="753034" cy="8729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2" name="テキスト ボックス 21"/>
          <p:cNvSpPr txBox="1"/>
          <p:nvPr/>
        </p:nvSpPr>
        <p:spPr>
          <a:xfrm>
            <a:off x="7826194" y="2866351"/>
            <a:ext cx="1062318" cy="584775"/>
          </a:xfrm>
          <a:prstGeom prst="rect">
            <a:avLst/>
          </a:prstGeom>
          <a:noFill/>
        </p:spPr>
        <p:txBody>
          <a:bodyPr wrap="square" rtlCol="0">
            <a:spAutoFit/>
          </a:bodyPr>
          <a:lstStyle/>
          <a:p>
            <a:pPr algn="ctr"/>
            <a:r>
              <a:rPr kumimoji="1" lang="ja-JP" altLang="en-US" sz="3200" dirty="0" smtClean="0">
                <a:latin typeface="HGP創英角ｺﾞｼｯｸUB" pitchFamily="50" charset="-128"/>
                <a:ea typeface="HGP創英角ｺﾞｼｯｸUB" pitchFamily="50" charset="-128"/>
              </a:rPr>
              <a:t>想起</a:t>
            </a:r>
            <a:endParaRPr kumimoji="1" lang="ja-JP" altLang="en-US" sz="3200" dirty="0">
              <a:latin typeface="HGP創英角ｺﾞｼｯｸUB" pitchFamily="50" charset="-128"/>
              <a:ea typeface="HGP創英角ｺﾞｼｯｸUB" pitchFamily="50" charset="-128"/>
            </a:endParaRPr>
          </a:p>
        </p:txBody>
      </p:sp>
      <p:sp>
        <p:nvSpPr>
          <p:cNvPr id="23" name="円/楕円 22"/>
          <p:cNvSpPr/>
          <p:nvPr/>
        </p:nvSpPr>
        <p:spPr>
          <a:xfrm>
            <a:off x="7705172" y="2899133"/>
            <a:ext cx="1304363" cy="54236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爆発 1 24"/>
          <p:cNvSpPr/>
          <p:nvPr/>
        </p:nvSpPr>
        <p:spPr>
          <a:xfrm>
            <a:off x="4498042" y="2690775"/>
            <a:ext cx="1290917" cy="1156447"/>
          </a:xfrm>
          <a:prstGeom prst="irregularSeal1">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9" name="直線矢印コネクタ 28"/>
          <p:cNvCxnSpPr>
            <a:endCxn id="32" idx="1"/>
          </p:cNvCxnSpPr>
          <p:nvPr/>
        </p:nvCxnSpPr>
        <p:spPr>
          <a:xfrm>
            <a:off x="3966890" y="4233995"/>
            <a:ext cx="779923" cy="7110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1" name="直線矢印コネクタ 30"/>
          <p:cNvCxnSpPr/>
          <p:nvPr/>
        </p:nvCxnSpPr>
        <p:spPr>
          <a:xfrm>
            <a:off x="4155144" y="3262413"/>
            <a:ext cx="510993" cy="66088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2" name="正方形/長方形 31"/>
          <p:cNvSpPr/>
          <p:nvPr/>
        </p:nvSpPr>
        <p:spPr>
          <a:xfrm>
            <a:off x="4746813" y="4096666"/>
            <a:ext cx="968188" cy="416859"/>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solidFill>
                  <a:schemeClr val="tx1"/>
                </a:solidFill>
                <a:latin typeface="HGP創英角ｺﾞｼｯｸUB" pitchFamily="50" charset="-128"/>
                <a:ea typeface="HGP創英角ｺﾞｼｯｸUB" pitchFamily="50" charset="-128"/>
              </a:rPr>
              <a:t>不快</a:t>
            </a:r>
            <a:endParaRPr kumimoji="1" lang="ja-JP" altLang="en-US" sz="2800" dirty="0">
              <a:solidFill>
                <a:schemeClr val="tx1"/>
              </a:solidFill>
              <a:latin typeface="HGP創英角ｺﾞｼｯｸUB" pitchFamily="50" charset="-128"/>
              <a:ea typeface="HGP創英角ｺﾞｼｯｸUB" pitchFamily="50" charset="-128"/>
            </a:endParaRPr>
          </a:p>
        </p:txBody>
      </p:sp>
      <p:cxnSp>
        <p:nvCxnSpPr>
          <p:cNvPr id="34" name="直線矢印コネクタ 33"/>
          <p:cNvCxnSpPr>
            <a:endCxn id="3" idx="1"/>
          </p:cNvCxnSpPr>
          <p:nvPr/>
        </p:nvCxnSpPr>
        <p:spPr>
          <a:xfrm flipV="1">
            <a:off x="5788959" y="3201276"/>
            <a:ext cx="571501" cy="2308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5" name="テキスト ボックス 34"/>
          <p:cNvSpPr txBox="1"/>
          <p:nvPr/>
        </p:nvSpPr>
        <p:spPr>
          <a:xfrm>
            <a:off x="6770596" y="4242901"/>
            <a:ext cx="1842248" cy="461665"/>
          </a:xfrm>
          <a:prstGeom prst="rect">
            <a:avLst/>
          </a:prstGeom>
          <a:noFill/>
        </p:spPr>
        <p:txBody>
          <a:bodyPr wrap="square" rtlCol="0">
            <a:spAutoFit/>
          </a:bodyPr>
          <a:lstStyle/>
          <a:p>
            <a:r>
              <a:rPr kumimoji="1" lang="ja-JP" altLang="en-US" sz="2400" b="1" dirty="0" smtClean="0">
                <a:solidFill>
                  <a:srgbClr val="FF0000"/>
                </a:solidFill>
                <a:latin typeface="HGP創英角ｺﾞｼｯｸUB" pitchFamily="50" charset="-128"/>
                <a:ea typeface="HGP創英角ｺﾞｼｯｸUB" pitchFamily="50" charset="-128"/>
              </a:rPr>
              <a:t>情動的記憶</a:t>
            </a:r>
            <a:endParaRPr kumimoji="1" lang="ja-JP" altLang="en-US" sz="2400" b="1" dirty="0">
              <a:solidFill>
                <a:srgbClr val="FF0000"/>
              </a:solidFill>
              <a:latin typeface="HGP創英角ｺﾞｼｯｸUB" pitchFamily="50" charset="-128"/>
              <a:ea typeface="HGP創英角ｺﾞｼｯｸUB" pitchFamily="50" charset="-128"/>
            </a:endParaRPr>
          </a:p>
        </p:txBody>
      </p:sp>
      <p:sp>
        <p:nvSpPr>
          <p:cNvPr id="3" name="テキスト ボックス 2"/>
          <p:cNvSpPr txBox="1"/>
          <p:nvPr/>
        </p:nvSpPr>
        <p:spPr>
          <a:xfrm>
            <a:off x="6360460" y="2970443"/>
            <a:ext cx="927848" cy="461665"/>
          </a:xfrm>
          <a:prstGeom prst="rect">
            <a:avLst/>
          </a:prstGeom>
          <a:noFill/>
        </p:spPr>
        <p:txBody>
          <a:bodyPr wrap="square" rtlCol="0">
            <a:spAutoFit/>
          </a:bodyPr>
          <a:lstStyle/>
          <a:p>
            <a:r>
              <a:rPr lang="ja-JP" altLang="en-US" sz="2400" b="1" dirty="0">
                <a:latin typeface="HGP創英角ｺﾞｼｯｸUB" pitchFamily="50" charset="-128"/>
                <a:ea typeface="HGP創英角ｺﾞｼｯｸUB" pitchFamily="50" charset="-128"/>
              </a:rPr>
              <a:t>記憶</a:t>
            </a:r>
            <a:endParaRPr kumimoji="1" lang="ja-JP" altLang="en-US" sz="2400" b="1" dirty="0">
              <a:latin typeface="HGP創英角ｺﾞｼｯｸUB" pitchFamily="50" charset="-128"/>
              <a:ea typeface="HGP創英角ｺﾞｼｯｸUB" pitchFamily="50" charset="-128"/>
            </a:endParaRPr>
          </a:p>
        </p:txBody>
      </p:sp>
      <p:cxnSp>
        <p:nvCxnSpPr>
          <p:cNvPr id="26" name="直線矢印コネクタ 25"/>
          <p:cNvCxnSpPr/>
          <p:nvPr/>
        </p:nvCxnSpPr>
        <p:spPr>
          <a:xfrm>
            <a:off x="7120217" y="3225600"/>
            <a:ext cx="517713"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4" name="タイトル 21"/>
          <p:cNvSpPr txBox="1">
            <a:spLocks/>
          </p:cNvSpPr>
          <p:nvPr/>
        </p:nvSpPr>
        <p:spPr>
          <a:xfrm>
            <a:off x="0" y="0"/>
            <a:ext cx="1814278" cy="1143000"/>
          </a:xfrm>
          <a:prstGeom prst="rect">
            <a:avLst/>
          </a:prstGeom>
        </p:spPr>
        <p:style>
          <a:lnRef idx="1">
            <a:schemeClr val="accent6"/>
          </a:lnRef>
          <a:fillRef idx="2">
            <a:schemeClr val="accent6"/>
          </a:fillRef>
          <a:effectRef idx="1">
            <a:schemeClr val="accent6"/>
          </a:effectRef>
          <a:fontRef idx="minor">
            <a:schemeClr val="dk1"/>
          </a:fontRef>
        </p:style>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ja-JP" altLang="en-US" sz="2000" dirty="0" smtClean="0">
                <a:solidFill>
                  <a:schemeClr val="tx1"/>
                </a:solidFill>
                <a:latin typeface="+mn-ea"/>
              </a:rPr>
              <a:t>仮説の導出</a:t>
            </a:r>
            <a:endParaRPr lang="ja-JP" altLang="en-US" sz="2000" dirty="0">
              <a:solidFill>
                <a:schemeClr val="tx1"/>
              </a:solidFill>
              <a:latin typeface="+mn-ea"/>
            </a:endParaRPr>
          </a:p>
        </p:txBody>
      </p:sp>
    </p:spTree>
    <p:extLst>
      <p:ext uri="{BB962C8B-B14F-4D97-AF65-F5344CB8AC3E}">
        <p14:creationId xmlns:p14="http://schemas.microsoft.com/office/powerpoint/2010/main" val="130902173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619672" y="-1"/>
            <a:ext cx="7524327" cy="1127125"/>
          </a:xfrm>
        </p:spPr>
        <p:style>
          <a:lnRef idx="0">
            <a:scrgbClr r="0" g="0" b="0"/>
          </a:lnRef>
          <a:fillRef idx="1001">
            <a:schemeClr val="dk2"/>
          </a:fillRef>
          <a:effectRef idx="0">
            <a:scrgbClr r="0" g="0" b="0"/>
          </a:effectRef>
          <a:fontRef idx="major"/>
        </p:style>
        <p:txBody>
          <a:bodyPr/>
          <a:lstStyle/>
          <a:p>
            <a:r>
              <a:rPr kumimoji="1" lang="ja-JP" altLang="en-US" dirty="0" smtClean="0">
                <a:solidFill>
                  <a:schemeClr val="bg1"/>
                </a:solidFill>
                <a:latin typeface="HGP創英角ｺﾞｼｯｸUB" pitchFamily="50" charset="-128"/>
                <a:ea typeface="HGP創英角ｺﾞｼｯｸUB" pitchFamily="50" charset="-128"/>
              </a:rPr>
              <a:t>仮説①</a:t>
            </a:r>
            <a:endParaRPr kumimoji="1" lang="ja-JP" altLang="en-US" dirty="0">
              <a:solidFill>
                <a:schemeClr val="bg1"/>
              </a:solidFill>
              <a:latin typeface="HGP創英角ｺﾞｼｯｸUB" pitchFamily="50" charset="-128"/>
              <a:ea typeface="HGP創英角ｺﾞｼｯｸUB" pitchFamily="50" charset="-128"/>
            </a:endParaRPr>
          </a:p>
        </p:txBody>
      </p:sp>
      <p:sp>
        <p:nvSpPr>
          <p:cNvPr id="4" name="角丸四角形 3"/>
          <p:cNvSpPr/>
          <p:nvPr/>
        </p:nvSpPr>
        <p:spPr>
          <a:xfrm>
            <a:off x="395536" y="2708920"/>
            <a:ext cx="8424936" cy="1584176"/>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kumimoji="1" lang="ja-JP" altLang="en-US" sz="3200" dirty="0" smtClean="0">
                <a:latin typeface="+mn-ea"/>
              </a:rPr>
              <a:t>フローティング広告はバナー広告</a:t>
            </a:r>
            <a:r>
              <a:rPr lang="ja-JP" altLang="en-US" sz="3200" dirty="0" smtClean="0">
                <a:latin typeface="+mn-ea"/>
              </a:rPr>
              <a:t>に比べて広告想起の</a:t>
            </a:r>
            <a:r>
              <a:rPr lang="ja-JP" altLang="en-US" sz="3200" dirty="0">
                <a:latin typeface="+mn-ea"/>
              </a:rPr>
              <a:t>度合</a:t>
            </a:r>
            <a:r>
              <a:rPr lang="ja-JP" altLang="en-US" sz="3200" dirty="0" smtClean="0">
                <a:latin typeface="+mn-ea"/>
              </a:rPr>
              <a:t>いは高くなる傾向にある</a:t>
            </a:r>
            <a:endParaRPr kumimoji="1" lang="ja-JP" altLang="en-US" sz="3200" dirty="0">
              <a:latin typeface="+mn-ea"/>
            </a:endParaRPr>
          </a:p>
        </p:txBody>
      </p:sp>
      <p:sp>
        <p:nvSpPr>
          <p:cNvPr id="3" name="正方形/長方形 2"/>
          <p:cNvSpPr/>
          <p:nvPr/>
        </p:nvSpPr>
        <p:spPr>
          <a:xfrm>
            <a:off x="0" y="0"/>
            <a:ext cx="1619672" cy="112474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solidFill>
                  <a:schemeClr val="tx1"/>
                </a:solidFill>
                <a:latin typeface="+mn-ea"/>
              </a:rPr>
              <a:t>仮説</a:t>
            </a:r>
            <a:endParaRPr kumimoji="1" lang="ja-JP" altLang="en-US" sz="2000" dirty="0">
              <a:solidFill>
                <a:schemeClr val="tx1"/>
              </a:solidFill>
              <a:latin typeface="+mn-ea"/>
            </a:endParaRPr>
          </a:p>
        </p:txBody>
      </p:sp>
      <p:sp>
        <p:nvSpPr>
          <p:cNvPr id="5" name="スライド番号プレースホルダー 4"/>
          <p:cNvSpPr>
            <a:spLocks noGrp="1"/>
          </p:cNvSpPr>
          <p:nvPr>
            <p:ph type="sldNum" sz="quarter" idx="12"/>
          </p:nvPr>
        </p:nvSpPr>
        <p:spPr/>
        <p:txBody>
          <a:bodyPr/>
          <a:lstStyle/>
          <a:p>
            <a:fld id="{69A6FDD3-3E44-4751-ABCA-CC192DC5BFE5}" type="slidenum">
              <a:rPr kumimoji="1" lang="ja-JP" altLang="en-US" smtClean="0"/>
              <a:t>38</a:t>
            </a:fld>
            <a:endParaRPr kumimoji="1" lang="ja-JP" altLang="en-US"/>
          </a:p>
        </p:txBody>
      </p:sp>
    </p:spTree>
    <p:extLst>
      <p:ext uri="{BB962C8B-B14F-4D97-AF65-F5344CB8AC3E}">
        <p14:creationId xmlns:p14="http://schemas.microsoft.com/office/powerpoint/2010/main" val="305926311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5"/>
          <p:cNvSpPr>
            <a:spLocks noGrp="1"/>
          </p:cNvSpPr>
          <p:nvPr>
            <p:ph idx="1"/>
          </p:nvPr>
        </p:nvSpPr>
        <p:spPr>
          <a:xfrm>
            <a:off x="470647" y="1327225"/>
            <a:ext cx="8229600" cy="4525963"/>
          </a:xfrm>
        </p:spPr>
        <p:txBody>
          <a:bodyPr/>
          <a:lstStyle/>
          <a:p>
            <a:r>
              <a:rPr lang="ja-JP" altLang="en-US" dirty="0">
                <a:latin typeface="+mn-ea"/>
              </a:rPr>
              <a:t>フローティング広告はバナー広告より広告態度が悪い</a:t>
            </a:r>
          </a:p>
          <a:p>
            <a:pPr marL="0" indent="0">
              <a:buNone/>
            </a:pPr>
            <a:endParaRPr kumimoji="1" lang="ja-JP" alt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2353" y="3521711"/>
            <a:ext cx="8027894" cy="26136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正方形/長方形 6"/>
          <p:cNvSpPr/>
          <p:nvPr/>
        </p:nvSpPr>
        <p:spPr>
          <a:xfrm>
            <a:off x="2382044" y="3034448"/>
            <a:ext cx="4608512" cy="4872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a:solidFill>
                  <a:schemeClr val="tx1"/>
                </a:solidFill>
                <a:latin typeface="HGP創英角ｺﾞｼｯｸUB" pitchFamily="50" charset="-128"/>
                <a:ea typeface="HGP創英角ｺﾞｼｯｸUB" pitchFamily="50" charset="-128"/>
              </a:rPr>
              <a:t>好印象</a:t>
            </a:r>
            <a:r>
              <a:rPr lang="ja-JP" altLang="en-US" sz="2000" dirty="0" smtClean="0">
                <a:solidFill>
                  <a:schemeClr val="tx1"/>
                </a:solidFill>
                <a:latin typeface="HGP創英角ｺﾞｼｯｸUB" pitchFamily="50" charset="-128"/>
                <a:ea typeface="HGP創英角ｺﾞｼｯｸUB" pitchFamily="50" charset="-128"/>
              </a:rPr>
              <a:t>を与える広告</a:t>
            </a:r>
            <a:endParaRPr kumimoji="1" lang="ja-JP" altLang="en-US" sz="2000" dirty="0">
              <a:solidFill>
                <a:schemeClr val="tx1"/>
              </a:solidFill>
              <a:latin typeface="HGP創英角ｺﾞｼｯｸUB" pitchFamily="50" charset="-128"/>
              <a:ea typeface="HGP創英角ｺﾞｼｯｸUB" pitchFamily="50" charset="-128"/>
            </a:endParaRPr>
          </a:p>
        </p:txBody>
      </p:sp>
      <p:pic>
        <p:nvPicPr>
          <p:cNvPr id="9"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2353" y="5174306"/>
            <a:ext cx="2420471" cy="315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テキスト ボックス 9"/>
          <p:cNvSpPr txBox="1"/>
          <p:nvPr/>
        </p:nvSpPr>
        <p:spPr>
          <a:xfrm>
            <a:off x="4211960" y="5331884"/>
            <a:ext cx="432048" cy="369332"/>
          </a:xfrm>
          <a:prstGeom prst="rect">
            <a:avLst/>
          </a:prstGeom>
          <a:noFill/>
        </p:spPr>
        <p:txBody>
          <a:bodyPr wrap="square" rtlCol="0">
            <a:spAutoFit/>
          </a:bodyPr>
          <a:lstStyle/>
          <a:p>
            <a:endParaRPr kumimoji="1" lang="ja-JP" altLang="en-US" dirty="0"/>
          </a:p>
        </p:txBody>
      </p:sp>
      <p:sp>
        <p:nvSpPr>
          <p:cNvPr id="13" name="テキスト ボックス 12"/>
          <p:cNvSpPr txBox="1"/>
          <p:nvPr/>
        </p:nvSpPr>
        <p:spPr>
          <a:xfrm>
            <a:off x="5114655" y="6135326"/>
            <a:ext cx="3384376" cy="523220"/>
          </a:xfrm>
          <a:prstGeom prst="rect">
            <a:avLst/>
          </a:prstGeom>
          <a:noFill/>
        </p:spPr>
        <p:txBody>
          <a:bodyPr wrap="square" rtlCol="0">
            <a:spAutoFit/>
          </a:bodyPr>
          <a:lstStyle/>
          <a:p>
            <a:r>
              <a:rPr lang="ja-JP" altLang="en-US" sz="1400" dirty="0"/>
              <a:t>インターネットコム株式会社と株式会社インフォプラント調べ</a:t>
            </a:r>
          </a:p>
        </p:txBody>
      </p:sp>
      <p:sp>
        <p:nvSpPr>
          <p:cNvPr id="15" name="タイトル 1"/>
          <p:cNvSpPr txBox="1">
            <a:spLocks/>
          </p:cNvSpPr>
          <p:nvPr/>
        </p:nvSpPr>
        <p:spPr>
          <a:xfrm>
            <a:off x="1719892" y="-1"/>
            <a:ext cx="7424107" cy="113793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p>
            <a:pPr lvl="0" algn="ctr">
              <a:spcBef>
                <a:spcPct val="0"/>
              </a:spcBef>
            </a:pPr>
            <a:r>
              <a:rPr kumimoji="1" lang="ja-JP" altLang="en-US" sz="4400" b="0" i="0" u="none" strike="noStrike" kern="1200" cap="none" spc="0" normalizeH="0" baseline="0" noProof="0" dirty="0" smtClean="0">
                <a:ln>
                  <a:noFill/>
                </a:ln>
                <a:solidFill>
                  <a:schemeClr val="bg1"/>
                </a:solidFill>
                <a:effectLst/>
                <a:uLnTx/>
                <a:uFillTx/>
                <a:latin typeface="HGP創英角ｺﾞｼｯｸUB" pitchFamily="50" charset="-128"/>
                <a:ea typeface="HGP創英角ｺﾞｼｯｸUB" pitchFamily="50" charset="-128"/>
              </a:rPr>
              <a:t>仮説の導出</a:t>
            </a:r>
            <a:endParaRPr kumimoji="1" lang="ja-JP" altLang="en-US" sz="4400" b="0" i="0" u="none" strike="noStrike" kern="1200" cap="none" spc="0" normalizeH="0" baseline="0" noProof="0" dirty="0">
              <a:ln>
                <a:noFill/>
              </a:ln>
              <a:solidFill>
                <a:schemeClr val="bg1"/>
              </a:solidFill>
              <a:effectLst/>
              <a:uLnTx/>
              <a:uFillTx/>
              <a:latin typeface="HGP創英角ｺﾞｼｯｸUB" pitchFamily="50" charset="-128"/>
              <a:ea typeface="HGP創英角ｺﾞｼｯｸUB" pitchFamily="50" charset="-128"/>
            </a:endParaRPr>
          </a:p>
        </p:txBody>
      </p:sp>
      <p:sp>
        <p:nvSpPr>
          <p:cNvPr id="2" name="スライド番号プレースホルダー 1"/>
          <p:cNvSpPr>
            <a:spLocks noGrp="1"/>
          </p:cNvSpPr>
          <p:nvPr>
            <p:ph type="sldNum" sz="quarter" idx="12"/>
          </p:nvPr>
        </p:nvSpPr>
        <p:spPr/>
        <p:txBody>
          <a:bodyPr/>
          <a:lstStyle/>
          <a:p>
            <a:fld id="{69A6FDD3-3E44-4751-ABCA-CC192DC5BFE5}" type="slidenum">
              <a:rPr kumimoji="1" lang="ja-JP" altLang="en-US" smtClean="0"/>
              <a:t>39</a:t>
            </a:fld>
            <a:endParaRPr kumimoji="1" lang="ja-JP" altLang="en-US"/>
          </a:p>
        </p:txBody>
      </p:sp>
      <p:sp>
        <p:nvSpPr>
          <p:cNvPr id="4" name="テキスト ボックス 3"/>
          <p:cNvSpPr txBox="1"/>
          <p:nvPr/>
        </p:nvSpPr>
        <p:spPr>
          <a:xfrm>
            <a:off x="672353" y="5331884"/>
            <a:ext cx="2420471" cy="369332"/>
          </a:xfrm>
          <a:prstGeom prst="rect">
            <a:avLst/>
          </a:prstGeom>
          <a:noFill/>
        </p:spPr>
        <p:txBody>
          <a:bodyPr wrap="square" rtlCol="0">
            <a:spAutoFit/>
          </a:bodyPr>
          <a:lstStyle/>
          <a:p>
            <a:endParaRPr kumimoji="1" lang="ja-JP" altLang="en-US" dirty="0"/>
          </a:p>
        </p:txBody>
      </p:sp>
      <p:pic>
        <p:nvPicPr>
          <p:cNvPr id="1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10814"/>
            <a:ext cx="1719893" cy="1127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タイトル 21"/>
          <p:cNvSpPr txBox="1">
            <a:spLocks/>
          </p:cNvSpPr>
          <p:nvPr/>
        </p:nvSpPr>
        <p:spPr>
          <a:xfrm>
            <a:off x="0" y="0"/>
            <a:ext cx="1814278" cy="1143000"/>
          </a:xfrm>
          <a:prstGeom prst="rect">
            <a:avLst/>
          </a:prstGeom>
        </p:spPr>
        <p:style>
          <a:lnRef idx="1">
            <a:schemeClr val="accent6"/>
          </a:lnRef>
          <a:fillRef idx="2">
            <a:schemeClr val="accent6"/>
          </a:fillRef>
          <a:effectRef idx="1">
            <a:schemeClr val="accent6"/>
          </a:effectRef>
          <a:fontRef idx="minor">
            <a:schemeClr val="dk1"/>
          </a:fontRef>
        </p:style>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ja-JP" altLang="en-US" sz="2000" dirty="0" smtClean="0">
                <a:solidFill>
                  <a:schemeClr val="tx1"/>
                </a:solidFill>
                <a:latin typeface="+mn-ea"/>
              </a:rPr>
              <a:t>仮説の導出</a:t>
            </a:r>
            <a:endParaRPr lang="ja-JP" altLang="en-US" sz="2000" dirty="0">
              <a:solidFill>
                <a:schemeClr val="tx1"/>
              </a:solidFill>
              <a:latin typeface="+mn-ea"/>
            </a:endParaRPr>
          </a:p>
        </p:txBody>
      </p:sp>
    </p:spTree>
    <p:extLst>
      <p:ext uri="{BB962C8B-B14F-4D97-AF65-F5344CB8AC3E}">
        <p14:creationId xmlns:p14="http://schemas.microsoft.com/office/powerpoint/2010/main" val="37108218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534276" y="1340768"/>
            <a:ext cx="8229600" cy="2232248"/>
          </a:xfrm>
          <a:ln>
            <a:solidFill>
              <a:schemeClr val="tx1"/>
            </a:solidFill>
          </a:ln>
        </p:spPr>
        <p:style>
          <a:lnRef idx="2">
            <a:schemeClr val="accent3"/>
          </a:lnRef>
          <a:fillRef idx="1">
            <a:schemeClr val="lt1"/>
          </a:fillRef>
          <a:effectRef idx="0">
            <a:schemeClr val="accent3"/>
          </a:effectRef>
          <a:fontRef idx="minor">
            <a:schemeClr val="dk1"/>
          </a:fontRef>
        </p:style>
        <p:txBody>
          <a:bodyPr>
            <a:normAutofit/>
          </a:bodyPr>
          <a:lstStyle/>
          <a:p>
            <a:pPr marL="0" indent="0">
              <a:buNone/>
            </a:pPr>
            <a:r>
              <a:rPr lang="ja-JP" altLang="en-US" b="1" dirty="0" smtClean="0">
                <a:solidFill>
                  <a:srgbClr val="FF0000"/>
                </a:solidFill>
                <a:latin typeface="+mn-ea"/>
              </a:rPr>
              <a:t>フローティング広告</a:t>
            </a:r>
            <a:r>
              <a:rPr lang="en-US" altLang="ja-JP" b="1" dirty="0" smtClean="0">
                <a:solidFill>
                  <a:schemeClr val="tx1"/>
                </a:solidFill>
                <a:latin typeface="+mn-ea"/>
              </a:rPr>
              <a:t>(</a:t>
            </a:r>
            <a:r>
              <a:rPr lang="ja-JP" altLang="en-US" b="1" dirty="0" smtClean="0">
                <a:solidFill>
                  <a:schemeClr val="tx1"/>
                </a:solidFill>
                <a:latin typeface="+mn-ea"/>
              </a:rPr>
              <a:t>以下、</a:t>
            </a:r>
            <a:r>
              <a:rPr lang="en-US" altLang="ja-JP" b="1" dirty="0" smtClean="0">
                <a:solidFill>
                  <a:schemeClr val="tx1"/>
                </a:solidFill>
                <a:latin typeface="+mn-ea"/>
              </a:rPr>
              <a:t>FT</a:t>
            </a:r>
            <a:r>
              <a:rPr lang="ja-JP" altLang="en-US" b="1" dirty="0" smtClean="0">
                <a:solidFill>
                  <a:schemeClr val="tx1"/>
                </a:solidFill>
                <a:latin typeface="+mn-ea"/>
              </a:rPr>
              <a:t>広告</a:t>
            </a:r>
            <a:r>
              <a:rPr lang="en-US" altLang="ja-JP" b="1" dirty="0" smtClean="0">
                <a:solidFill>
                  <a:schemeClr val="tx1"/>
                </a:solidFill>
                <a:latin typeface="+mn-ea"/>
              </a:rPr>
              <a:t>)</a:t>
            </a:r>
          </a:p>
          <a:p>
            <a:pPr marL="0" indent="0">
              <a:buNone/>
            </a:pPr>
            <a:r>
              <a:rPr lang="ja-JP" altLang="en-US" dirty="0" smtClean="0">
                <a:effectLst/>
                <a:latin typeface="+mn-ea"/>
              </a:rPr>
              <a:t>Ｗｅｂページ上を</a:t>
            </a:r>
            <a:r>
              <a:rPr lang="ja-JP" altLang="en-US" b="1" u="sng" dirty="0" smtClean="0">
                <a:effectLst/>
                <a:latin typeface="+mn-ea"/>
              </a:rPr>
              <a:t>広告画像が動く手法</a:t>
            </a:r>
            <a:r>
              <a:rPr lang="ja-JP" altLang="en-US" dirty="0" smtClean="0">
                <a:effectLst/>
                <a:latin typeface="+mn-ea"/>
              </a:rPr>
              <a:t>。ページ上に浮かんで動く様子からフローティング広告と呼ばれる。　</a:t>
            </a:r>
            <a:r>
              <a:rPr lang="en-US" altLang="ja-JP" dirty="0" smtClean="0">
                <a:effectLst/>
                <a:latin typeface="+mn-ea"/>
              </a:rPr>
              <a:t>(</a:t>
            </a:r>
            <a:r>
              <a:rPr lang="ja-JP" altLang="en-US" dirty="0" smtClean="0">
                <a:effectLst/>
                <a:latin typeface="+mn-ea"/>
              </a:rPr>
              <a:t>横山　</a:t>
            </a:r>
            <a:r>
              <a:rPr lang="en-US" altLang="ja-JP" dirty="0" smtClean="0">
                <a:effectLst/>
                <a:latin typeface="+mn-ea"/>
              </a:rPr>
              <a:t>2005)</a:t>
            </a:r>
          </a:p>
          <a:p>
            <a:pPr marL="0" indent="0">
              <a:buNone/>
            </a:pPr>
            <a:endParaRPr lang="en-US" altLang="ja-JP" dirty="0" smtClean="0">
              <a:solidFill>
                <a:srgbClr val="FF0000"/>
              </a:solidFill>
              <a:effectLst/>
            </a:endParaRPr>
          </a:p>
          <a:p>
            <a:pPr marL="0" indent="0">
              <a:buNone/>
            </a:pPr>
            <a:endParaRPr lang="en-US" altLang="ja-JP" dirty="0" smtClean="0">
              <a:effectLst/>
            </a:endParaRPr>
          </a:p>
          <a:p>
            <a:pPr marL="0" indent="0">
              <a:buNone/>
            </a:pPr>
            <a:endParaRPr kumimoji="1" lang="ja-JP" altLang="en-US" dirty="0"/>
          </a:p>
        </p:txBody>
      </p:sp>
      <p:grpSp>
        <p:nvGrpSpPr>
          <p:cNvPr id="10" name="グループ化 9"/>
          <p:cNvGrpSpPr/>
          <p:nvPr/>
        </p:nvGrpSpPr>
        <p:grpSpPr>
          <a:xfrm>
            <a:off x="-10345" y="0"/>
            <a:ext cx="9144001" cy="1153007"/>
            <a:chOff x="-34750" y="0"/>
            <a:chExt cx="9178750" cy="1158135"/>
          </a:xfrm>
        </p:grpSpPr>
        <p:sp>
          <p:nvSpPr>
            <p:cNvPr id="12" name="正方形/長方形 11"/>
            <p:cNvSpPr/>
            <p:nvPr/>
          </p:nvSpPr>
          <p:spPr>
            <a:xfrm>
              <a:off x="-34750" y="6007"/>
              <a:ext cx="1759545" cy="1152128"/>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smtClean="0">
                  <a:solidFill>
                    <a:schemeClr val="tx1"/>
                  </a:solidFill>
                  <a:latin typeface="+mn-ea"/>
                </a:rPr>
                <a:t>現状分析</a:t>
              </a:r>
              <a:endParaRPr lang="en-US" altLang="ja-JP" sz="2000" dirty="0" smtClean="0">
                <a:solidFill>
                  <a:schemeClr val="tx1"/>
                </a:solidFill>
                <a:latin typeface="+mn-ea"/>
              </a:endParaRPr>
            </a:p>
          </p:txBody>
        </p:sp>
        <p:sp>
          <p:nvSpPr>
            <p:cNvPr id="13" name="タイトル 1"/>
            <p:cNvSpPr txBox="1">
              <a:spLocks/>
            </p:cNvSpPr>
            <p:nvPr/>
          </p:nvSpPr>
          <p:spPr>
            <a:xfrm>
              <a:off x="1691680" y="0"/>
              <a:ext cx="7452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p>
              <a:pPr lvl="0" algn="ctr">
                <a:spcBef>
                  <a:spcPct val="0"/>
                </a:spcBef>
              </a:pPr>
              <a:r>
                <a:rPr kumimoji="1" lang="ja-JP" altLang="en-US" sz="4400" b="0" i="0" u="none" strike="noStrike" kern="1200" cap="none" spc="0" normalizeH="0" baseline="0" noProof="0" dirty="0" smtClean="0">
                  <a:ln>
                    <a:noFill/>
                  </a:ln>
                  <a:solidFill>
                    <a:schemeClr val="bg1"/>
                  </a:solidFill>
                  <a:effectLst/>
                  <a:uLnTx/>
                  <a:uFillTx/>
                  <a:latin typeface="HGP創英角ｺﾞｼｯｸUB" pitchFamily="50" charset="-128"/>
                  <a:ea typeface="HGP創英角ｺﾞｼｯｸUB" pitchFamily="50" charset="-128"/>
                </a:rPr>
                <a:t>フローティング広告とは</a:t>
              </a:r>
              <a:endParaRPr kumimoji="1" lang="ja-JP" altLang="en-US" sz="4400" b="0" i="0" u="none" strike="noStrike" kern="1200" cap="none" spc="0" normalizeH="0" baseline="0" noProof="0" dirty="0">
                <a:ln>
                  <a:noFill/>
                </a:ln>
                <a:solidFill>
                  <a:schemeClr val="bg1"/>
                </a:solidFill>
                <a:effectLst/>
                <a:uLnTx/>
                <a:uFillTx/>
                <a:latin typeface="HGP創英角ｺﾞｼｯｸUB" pitchFamily="50" charset="-128"/>
                <a:ea typeface="HGP創英角ｺﾞｼｯｸUB" pitchFamily="50" charset="-128"/>
              </a:endParaRPr>
            </a:p>
          </p:txBody>
        </p:sp>
      </p:grpSp>
      <p:sp>
        <p:nvSpPr>
          <p:cNvPr id="2" name="テキスト ボックス 1"/>
          <p:cNvSpPr txBox="1"/>
          <p:nvPr/>
        </p:nvSpPr>
        <p:spPr>
          <a:xfrm>
            <a:off x="797918" y="3861048"/>
            <a:ext cx="7632848" cy="584775"/>
          </a:xfrm>
          <a:prstGeom prst="rect">
            <a:avLst/>
          </a:prstGeom>
          <a:solidFill>
            <a:schemeClr val="tx2">
              <a:lumMod val="20000"/>
              <a:lumOff val="80000"/>
            </a:schemeClr>
          </a:solidFill>
        </p:spPr>
        <p:txBody>
          <a:bodyPr wrap="square" rtlCol="0">
            <a:spAutoFit/>
          </a:bodyPr>
          <a:lstStyle/>
          <a:p>
            <a:pPr algn="ctr"/>
            <a:r>
              <a:rPr kumimoji="1" lang="en-US" altLang="ja-JP" sz="3200" dirty="0" smtClean="0">
                <a:latin typeface="+mn-ea"/>
              </a:rPr>
              <a:t>2001</a:t>
            </a:r>
            <a:r>
              <a:rPr kumimoji="1" lang="ja-JP" altLang="en-US" sz="3200" dirty="0" smtClean="0">
                <a:latin typeface="+mn-ea"/>
              </a:rPr>
              <a:t>年夏にパソコンで登場したものである</a:t>
            </a:r>
            <a:endParaRPr kumimoji="1" lang="ja-JP" altLang="en-US" sz="3200" dirty="0">
              <a:latin typeface="+mn-ea"/>
            </a:endParaRPr>
          </a:p>
        </p:txBody>
      </p:sp>
      <p:sp>
        <p:nvSpPr>
          <p:cNvPr id="7" name="角丸四角形 6"/>
          <p:cNvSpPr/>
          <p:nvPr/>
        </p:nvSpPr>
        <p:spPr>
          <a:xfrm>
            <a:off x="251519" y="4869160"/>
            <a:ext cx="8712967" cy="1512168"/>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sz="4000" dirty="0" smtClean="0">
                <a:latin typeface="HGP創英角ｺﾞｼｯｸUB" pitchFamily="50" charset="-128"/>
                <a:ea typeface="HGP創英角ｺﾞｼｯｸUB" pitchFamily="50" charset="-128"/>
              </a:rPr>
              <a:t>なぜ最近になって注目されるようになったのか？</a:t>
            </a:r>
            <a:endParaRPr kumimoji="1" lang="ja-JP" altLang="en-US" sz="4000" dirty="0">
              <a:latin typeface="HGP創英角ｺﾞｼｯｸUB" pitchFamily="50" charset="-128"/>
              <a:ea typeface="HGP創英角ｺﾞｼｯｸUB" pitchFamily="50" charset="-128"/>
            </a:endParaRPr>
          </a:p>
        </p:txBody>
      </p:sp>
      <p:sp>
        <p:nvSpPr>
          <p:cNvPr id="4" name="スライド番号プレースホルダー 3"/>
          <p:cNvSpPr>
            <a:spLocks noGrp="1"/>
          </p:cNvSpPr>
          <p:nvPr>
            <p:ph type="sldNum" sz="quarter" idx="12"/>
          </p:nvPr>
        </p:nvSpPr>
        <p:spPr/>
        <p:txBody>
          <a:bodyPr/>
          <a:lstStyle/>
          <a:p>
            <a:fld id="{69A6FDD3-3E44-4751-ABCA-CC192DC5BFE5}" type="slidenum">
              <a:rPr kumimoji="1" lang="ja-JP" altLang="en-US" smtClean="0"/>
              <a:t>4</a:t>
            </a:fld>
            <a:endParaRPr kumimoji="1" lang="ja-JP" altLang="en-US"/>
          </a:p>
        </p:txBody>
      </p:sp>
    </p:spTree>
    <p:extLst>
      <p:ext uri="{BB962C8B-B14F-4D97-AF65-F5344CB8AC3E}">
        <p14:creationId xmlns:p14="http://schemas.microsoft.com/office/powerpoint/2010/main" val="2349844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619672" y="0"/>
            <a:ext cx="7524328" cy="1124744"/>
          </a:xfrm>
        </p:spPr>
        <p:style>
          <a:lnRef idx="0">
            <a:scrgbClr r="0" g="0" b="0"/>
          </a:lnRef>
          <a:fillRef idx="1001">
            <a:schemeClr val="dk2"/>
          </a:fillRef>
          <a:effectRef idx="0">
            <a:scrgbClr r="0" g="0" b="0"/>
          </a:effectRef>
          <a:fontRef idx="major"/>
        </p:style>
        <p:txBody>
          <a:bodyPr/>
          <a:lstStyle/>
          <a:p>
            <a:r>
              <a:rPr lang="ja-JP" altLang="en-US" dirty="0" smtClean="0">
                <a:solidFill>
                  <a:schemeClr val="bg1"/>
                </a:solidFill>
                <a:latin typeface="HGP創英角ｺﾞｼｯｸUB" pitchFamily="50" charset="-128"/>
                <a:ea typeface="HGP創英角ｺﾞｼｯｸUB" pitchFamily="50" charset="-128"/>
              </a:rPr>
              <a:t>仮説②の導出</a:t>
            </a:r>
            <a:endParaRPr kumimoji="1" lang="ja-JP" altLang="en-US" dirty="0">
              <a:solidFill>
                <a:schemeClr val="bg1"/>
              </a:solidFill>
              <a:latin typeface="HGP創英角ｺﾞｼｯｸUB" pitchFamily="50" charset="-128"/>
              <a:ea typeface="HGP創英角ｺﾞｼｯｸUB" pitchFamily="50" charset="-128"/>
            </a:endParaRPr>
          </a:p>
        </p:txBody>
      </p:sp>
      <p:sp>
        <p:nvSpPr>
          <p:cNvPr id="4" name="角丸四角形 3"/>
          <p:cNvSpPr/>
          <p:nvPr/>
        </p:nvSpPr>
        <p:spPr>
          <a:xfrm>
            <a:off x="1114745" y="2204864"/>
            <a:ext cx="7200800" cy="1800200"/>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r>
              <a:rPr lang="ja-JP" altLang="en-US" sz="2800" dirty="0">
                <a:latin typeface="+mn-ea"/>
              </a:rPr>
              <a:t>フローティング広告はバナー広告</a:t>
            </a:r>
            <a:r>
              <a:rPr lang="ja-JP" altLang="en-US" sz="2800" dirty="0" smtClean="0">
                <a:latin typeface="+mn-ea"/>
              </a:rPr>
              <a:t>より</a:t>
            </a:r>
            <a:r>
              <a:rPr lang="ja-JP" altLang="en-US" sz="2800" dirty="0">
                <a:latin typeface="+mn-ea"/>
              </a:rPr>
              <a:t>広告</a:t>
            </a:r>
            <a:r>
              <a:rPr lang="ja-JP" altLang="en-US" sz="2800" dirty="0" smtClean="0">
                <a:latin typeface="+mn-ea"/>
              </a:rPr>
              <a:t>想起率</a:t>
            </a:r>
            <a:r>
              <a:rPr lang="ja-JP" altLang="en-US" sz="2800" dirty="0">
                <a:latin typeface="+mn-ea"/>
              </a:rPr>
              <a:t>が高い</a:t>
            </a:r>
            <a:endParaRPr lang="en-US" altLang="ja-JP" sz="2800" dirty="0">
              <a:latin typeface="+mn-ea"/>
            </a:endParaRPr>
          </a:p>
          <a:p>
            <a:r>
              <a:rPr lang="ja-JP" altLang="en-US" sz="2800" dirty="0">
                <a:latin typeface="+mn-ea"/>
              </a:rPr>
              <a:t>フローティング広告はバナー広告より広告態度が悪い</a:t>
            </a:r>
            <a:endParaRPr lang="en-US" altLang="ja-JP" sz="2800" dirty="0">
              <a:latin typeface="+mn-ea"/>
            </a:endParaRPr>
          </a:p>
        </p:txBody>
      </p:sp>
      <p:sp>
        <p:nvSpPr>
          <p:cNvPr id="6" name="テキスト ボックス 5"/>
          <p:cNvSpPr txBox="1"/>
          <p:nvPr/>
        </p:nvSpPr>
        <p:spPr>
          <a:xfrm>
            <a:off x="1139026" y="4250796"/>
            <a:ext cx="7128792" cy="523220"/>
          </a:xfrm>
          <a:prstGeom prst="rect">
            <a:avLst/>
          </a:prstGeom>
          <a:noFill/>
        </p:spPr>
        <p:txBody>
          <a:bodyPr wrap="square" rtlCol="0">
            <a:spAutoFit/>
          </a:bodyPr>
          <a:lstStyle/>
          <a:p>
            <a:r>
              <a:rPr lang="ja-JP" altLang="en-US" sz="2800" b="1" dirty="0">
                <a:latin typeface="+mn-ea"/>
              </a:rPr>
              <a:t>こうした傾向はいかなる場合でも同じなの</a:t>
            </a:r>
            <a:r>
              <a:rPr lang="ja-JP" altLang="en-US" sz="2800" b="1" dirty="0" smtClean="0">
                <a:latin typeface="+mn-ea"/>
              </a:rPr>
              <a:t>か？</a:t>
            </a:r>
            <a:endParaRPr lang="ja-JP" altLang="en-US" sz="2800" b="1" dirty="0">
              <a:latin typeface="+mn-ea"/>
            </a:endParaRPr>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622425" cy="1127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テキスト ボックス 4"/>
          <p:cNvSpPr txBox="1"/>
          <p:nvPr/>
        </p:nvSpPr>
        <p:spPr>
          <a:xfrm>
            <a:off x="914400" y="5082988"/>
            <a:ext cx="7718611" cy="1077218"/>
          </a:xfrm>
          <a:prstGeom prst="rect">
            <a:avLst/>
          </a:prstGeom>
          <a:solidFill>
            <a:schemeClr val="accent3">
              <a:lumMod val="40000"/>
              <a:lumOff val="60000"/>
            </a:schemeClr>
          </a:solidFill>
        </p:spPr>
        <p:txBody>
          <a:bodyPr wrap="square" rtlCol="0">
            <a:spAutoFit/>
          </a:bodyPr>
          <a:lstStyle/>
          <a:p>
            <a:pPr lvl="0">
              <a:spcBef>
                <a:spcPct val="20000"/>
              </a:spcBef>
            </a:pPr>
            <a:r>
              <a:rPr lang="ja-JP" altLang="en-US" sz="3200" dirty="0">
                <a:solidFill>
                  <a:prstClr val="black"/>
                </a:solidFill>
                <a:latin typeface="HGP創英角ｺﾞｼｯｸUB" pitchFamily="50" charset="-128"/>
                <a:ea typeface="HGP創英角ｺﾞｼｯｸUB" pitchFamily="50" charset="-128"/>
              </a:rPr>
              <a:t>関連性が高い場合と低い場合で変化するのではない</a:t>
            </a:r>
            <a:r>
              <a:rPr lang="ja-JP" altLang="en-US" sz="3200" dirty="0" smtClean="0">
                <a:solidFill>
                  <a:prstClr val="black"/>
                </a:solidFill>
                <a:latin typeface="HGP創英角ｺﾞｼｯｸUB" pitchFamily="50" charset="-128"/>
                <a:ea typeface="HGP創英角ｺﾞｼｯｸUB" pitchFamily="50" charset="-128"/>
              </a:rPr>
              <a:t>か？</a:t>
            </a:r>
            <a:endParaRPr lang="ja-JP" altLang="en-US" sz="3200" dirty="0">
              <a:solidFill>
                <a:prstClr val="black"/>
              </a:solidFill>
              <a:latin typeface="HGP創英角ｺﾞｼｯｸUB" pitchFamily="50" charset="-128"/>
              <a:ea typeface="HGP創英角ｺﾞｼｯｸUB" pitchFamily="50" charset="-128"/>
            </a:endParaRPr>
          </a:p>
        </p:txBody>
      </p:sp>
      <p:sp>
        <p:nvSpPr>
          <p:cNvPr id="7" name="スライド番号プレースホルダー 6"/>
          <p:cNvSpPr>
            <a:spLocks noGrp="1"/>
          </p:cNvSpPr>
          <p:nvPr>
            <p:ph type="sldNum" sz="quarter" idx="12"/>
          </p:nvPr>
        </p:nvSpPr>
        <p:spPr/>
        <p:txBody>
          <a:bodyPr/>
          <a:lstStyle/>
          <a:p>
            <a:fld id="{69A6FDD3-3E44-4751-ABCA-CC192DC5BFE5}" type="slidenum">
              <a:rPr kumimoji="1" lang="ja-JP" altLang="en-US" smtClean="0"/>
              <a:t>40</a:t>
            </a:fld>
            <a:endParaRPr kumimoji="1" lang="ja-JP" altLang="en-US"/>
          </a:p>
        </p:txBody>
      </p:sp>
      <p:sp>
        <p:nvSpPr>
          <p:cNvPr id="9" name="タイトル 21"/>
          <p:cNvSpPr txBox="1">
            <a:spLocks/>
          </p:cNvSpPr>
          <p:nvPr/>
        </p:nvSpPr>
        <p:spPr>
          <a:xfrm>
            <a:off x="0" y="0"/>
            <a:ext cx="1814278" cy="1143000"/>
          </a:xfrm>
          <a:prstGeom prst="rect">
            <a:avLst/>
          </a:prstGeom>
        </p:spPr>
        <p:style>
          <a:lnRef idx="1">
            <a:schemeClr val="accent6"/>
          </a:lnRef>
          <a:fillRef idx="2">
            <a:schemeClr val="accent6"/>
          </a:fillRef>
          <a:effectRef idx="1">
            <a:schemeClr val="accent6"/>
          </a:effectRef>
          <a:fontRef idx="minor">
            <a:schemeClr val="dk1"/>
          </a:fontRef>
        </p:style>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ja-JP" altLang="en-US" sz="2000" dirty="0" smtClean="0">
                <a:solidFill>
                  <a:schemeClr val="tx1"/>
                </a:solidFill>
                <a:latin typeface="+mn-ea"/>
              </a:rPr>
              <a:t>仮説の導出</a:t>
            </a:r>
            <a:endParaRPr lang="ja-JP" altLang="en-US" sz="2000" dirty="0">
              <a:solidFill>
                <a:schemeClr val="tx1"/>
              </a:solidFill>
              <a:latin typeface="+mn-ea"/>
            </a:endParaRPr>
          </a:p>
        </p:txBody>
      </p:sp>
    </p:spTree>
    <p:extLst>
      <p:ext uri="{BB962C8B-B14F-4D97-AF65-F5344CB8AC3E}">
        <p14:creationId xmlns:p14="http://schemas.microsoft.com/office/powerpoint/2010/main" val="1777945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5"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349623" y="3005209"/>
            <a:ext cx="8633011" cy="1368152"/>
          </a:xfrm>
          <a:ln w="28575">
            <a:solidFill>
              <a:schemeClr val="tx1"/>
            </a:solidFill>
          </a:ln>
        </p:spPr>
        <p:txBody>
          <a:bodyPr>
            <a:noAutofit/>
          </a:bodyPr>
          <a:lstStyle/>
          <a:p>
            <a:pPr marL="0" indent="0">
              <a:buNone/>
            </a:pPr>
            <a:r>
              <a:rPr kumimoji="1" lang="ja-JP" altLang="en-US" sz="2800" b="1" dirty="0" smtClean="0">
                <a:latin typeface="+mn-ea"/>
              </a:rPr>
              <a:t>介入性が高くなると広告に対する態度は悪くなるが、</a:t>
            </a:r>
            <a:r>
              <a:rPr kumimoji="1" lang="ja-JP" altLang="en-US" sz="2800" b="1" dirty="0" smtClean="0">
                <a:solidFill>
                  <a:srgbClr val="FF0000"/>
                </a:solidFill>
                <a:latin typeface="+mn-ea"/>
              </a:rPr>
              <a:t>コンテンツに対して関連性</a:t>
            </a:r>
            <a:r>
              <a:rPr kumimoji="1" lang="ja-JP" altLang="en-US" sz="2800" b="1" dirty="0" smtClean="0">
                <a:latin typeface="+mn-ea"/>
              </a:rPr>
              <a:t>があると広告への態度の急減は抑えられる　</a:t>
            </a:r>
            <a:r>
              <a:rPr kumimoji="1" lang="en-US" altLang="ja-JP" sz="2800" b="1" dirty="0" smtClean="0">
                <a:latin typeface="+mn-ea"/>
              </a:rPr>
              <a:t>(</a:t>
            </a:r>
            <a:r>
              <a:rPr kumimoji="1" lang="ja-JP" altLang="en-US" sz="2800" b="1" dirty="0" smtClean="0">
                <a:latin typeface="+mn-ea"/>
              </a:rPr>
              <a:t>金＆池田　</a:t>
            </a:r>
            <a:r>
              <a:rPr kumimoji="1" lang="en-US" altLang="ja-JP" sz="2800" b="1" dirty="0" smtClean="0">
                <a:latin typeface="+mn-ea"/>
              </a:rPr>
              <a:t>2003)</a:t>
            </a:r>
            <a:endParaRPr kumimoji="1" lang="ja-JP" altLang="en-US" sz="2800" b="1" dirty="0">
              <a:latin typeface="+mn-ea"/>
            </a:endParaRPr>
          </a:p>
        </p:txBody>
      </p:sp>
      <p:sp>
        <p:nvSpPr>
          <p:cNvPr id="4" name="テキスト ボックス 3"/>
          <p:cNvSpPr txBox="1"/>
          <p:nvPr/>
        </p:nvSpPr>
        <p:spPr>
          <a:xfrm>
            <a:off x="350804" y="1631412"/>
            <a:ext cx="8640960" cy="1077218"/>
          </a:xfrm>
          <a:prstGeom prst="rect">
            <a:avLst/>
          </a:prstGeom>
          <a:noFill/>
          <a:ln w="28575">
            <a:solidFill>
              <a:schemeClr val="tx1"/>
            </a:solidFill>
          </a:ln>
        </p:spPr>
        <p:txBody>
          <a:bodyPr wrap="square" rtlCol="0">
            <a:spAutoFit/>
          </a:bodyPr>
          <a:lstStyle/>
          <a:p>
            <a:r>
              <a:rPr lang="ja-JP" altLang="en-US" sz="3200" b="1" dirty="0" smtClean="0">
                <a:latin typeface="+mn-ea"/>
              </a:rPr>
              <a:t>消費者の「関心</a:t>
            </a:r>
            <a:r>
              <a:rPr lang="ja-JP" altLang="en-US" sz="3200" b="1" dirty="0">
                <a:latin typeface="+mn-ea"/>
              </a:rPr>
              <a:t>のある</a:t>
            </a:r>
            <a:r>
              <a:rPr lang="ja-JP" altLang="en-US" sz="3200" b="1" dirty="0" smtClean="0">
                <a:latin typeface="+mn-ea"/>
              </a:rPr>
              <a:t>広告」を提示</a:t>
            </a:r>
            <a:r>
              <a:rPr lang="ja-JP" altLang="en-US" sz="3200" b="1" dirty="0">
                <a:latin typeface="+mn-ea"/>
              </a:rPr>
              <a:t>することができる</a:t>
            </a:r>
            <a:r>
              <a:rPr lang="ja-JP" altLang="en-US" sz="3200" b="1" dirty="0" smtClean="0">
                <a:latin typeface="+mn-ea"/>
              </a:rPr>
              <a:t>なら、その介入は許される　</a:t>
            </a:r>
            <a:r>
              <a:rPr lang="en-US" altLang="ja-JP" sz="3200" b="1" dirty="0" smtClean="0">
                <a:latin typeface="+mn-ea"/>
              </a:rPr>
              <a:t>(</a:t>
            </a:r>
            <a:r>
              <a:rPr lang="ja-JP" altLang="en-US" sz="3200" b="1" dirty="0" smtClean="0">
                <a:latin typeface="+mn-ea"/>
              </a:rPr>
              <a:t>金＆池田　</a:t>
            </a:r>
            <a:r>
              <a:rPr lang="en-US" altLang="ja-JP" sz="3200" b="1" dirty="0" smtClean="0">
                <a:latin typeface="+mn-ea"/>
              </a:rPr>
              <a:t>2003)</a:t>
            </a:r>
            <a:endParaRPr kumimoji="1" lang="ja-JP" altLang="en-US" sz="3200" b="1" dirty="0">
              <a:latin typeface="+mn-ea"/>
            </a:endParaRPr>
          </a:p>
        </p:txBody>
      </p:sp>
      <p:sp>
        <p:nvSpPr>
          <p:cNvPr id="7" name="タイトル 1"/>
          <p:cNvSpPr txBox="1">
            <a:spLocks/>
          </p:cNvSpPr>
          <p:nvPr/>
        </p:nvSpPr>
        <p:spPr>
          <a:xfrm>
            <a:off x="1626327" y="1284"/>
            <a:ext cx="7507329" cy="113793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p>
            <a:pPr lvl="0" algn="ctr">
              <a:spcBef>
                <a:spcPct val="0"/>
              </a:spcBef>
            </a:pPr>
            <a:r>
              <a:rPr kumimoji="1" lang="ja-JP" altLang="en-US" sz="4400" b="0" i="0" u="none" strike="noStrike" kern="1200" cap="none" spc="0" normalizeH="0" baseline="0" noProof="0" dirty="0" smtClean="0">
                <a:ln>
                  <a:noFill/>
                </a:ln>
                <a:solidFill>
                  <a:schemeClr val="bg1"/>
                </a:solidFill>
                <a:effectLst/>
                <a:uLnTx/>
                <a:uFillTx/>
                <a:latin typeface="HGP創英角ｺﾞｼｯｸUB" pitchFamily="50" charset="-128"/>
                <a:ea typeface="HGP創英角ｺﾞｼｯｸUB" pitchFamily="50" charset="-128"/>
              </a:rPr>
              <a:t>効果を上げる場合</a:t>
            </a:r>
            <a:endParaRPr kumimoji="1" lang="ja-JP" altLang="en-US" sz="4400" b="0" i="0" u="none" strike="noStrike" kern="1200" cap="none" spc="0" normalizeH="0" baseline="0" noProof="0" dirty="0">
              <a:ln>
                <a:noFill/>
              </a:ln>
              <a:solidFill>
                <a:schemeClr val="bg1"/>
              </a:solidFill>
              <a:effectLst/>
              <a:uLnTx/>
              <a:uFillTx/>
              <a:latin typeface="HGP創英角ｺﾞｼｯｸUB" pitchFamily="50" charset="-128"/>
              <a:ea typeface="HGP創英角ｺﾞｼｯｸUB" pitchFamily="50" charset="-128"/>
            </a:endParaRPr>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02" y="12097"/>
            <a:ext cx="1622425" cy="1127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スライド番号プレースホルダー 1"/>
          <p:cNvSpPr>
            <a:spLocks noGrp="1"/>
          </p:cNvSpPr>
          <p:nvPr>
            <p:ph type="sldNum" sz="quarter" idx="12"/>
          </p:nvPr>
        </p:nvSpPr>
        <p:spPr/>
        <p:txBody>
          <a:bodyPr/>
          <a:lstStyle/>
          <a:p>
            <a:fld id="{69A6FDD3-3E44-4751-ABCA-CC192DC5BFE5}" type="slidenum">
              <a:rPr kumimoji="1" lang="ja-JP" altLang="en-US" smtClean="0"/>
              <a:t>41</a:t>
            </a:fld>
            <a:endParaRPr kumimoji="1" lang="ja-JP" altLang="en-US"/>
          </a:p>
        </p:txBody>
      </p:sp>
      <p:sp>
        <p:nvSpPr>
          <p:cNvPr id="8" name="タイトル 21"/>
          <p:cNvSpPr txBox="1">
            <a:spLocks/>
          </p:cNvSpPr>
          <p:nvPr/>
        </p:nvSpPr>
        <p:spPr>
          <a:xfrm>
            <a:off x="0" y="0"/>
            <a:ext cx="1814278" cy="1143000"/>
          </a:xfrm>
          <a:prstGeom prst="rect">
            <a:avLst/>
          </a:prstGeom>
        </p:spPr>
        <p:style>
          <a:lnRef idx="1">
            <a:schemeClr val="accent6"/>
          </a:lnRef>
          <a:fillRef idx="2">
            <a:schemeClr val="accent6"/>
          </a:fillRef>
          <a:effectRef idx="1">
            <a:schemeClr val="accent6"/>
          </a:effectRef>
          <a:fontRef idx="minor">
            <a:schemeClr val="dk1"/>
          </a:fontRef>
        </p:style>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ja-JP" altLang="en-US" sz="2000" dirty="0" smtClean="0">
                <a:solidFill>
                  <a:schemeClr val="tx1"/>
                </a:solidFill>
                <a:latin typeface="+mn-ea"/>
              </a:rPr>
              <a:t>仮説の導出</a:t>
            </a:r>
            <a:endParaRPr lang="ja-JP" altLang="en-US" sz="2000" dirty="0">
              <a:solidFill>
                <a:schemeClr val="tx1"/>
              </a:solidFill>
              <a:latin typeface="+mn-ea"/>
            </a:endParaRPr>
          </a:p>
        </p:txBody>
      </p:sp>
    </p:spTree>
    <p:extLst>
      <p:ext uri="{BB962C8B-B14F-4D97-AF65-F5344CB8AC3E}">
        <p14:creationId xmlns:p14="http://schemas.microsoft.com/office/powerpoint/2010/main" val="342780740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角丸四角形 3"/>
          <p:cNvSpPr/>
          <p:nvPr/>
        </p:nvSpPr>
        <p:spPr>
          <a:xfrm>
            <a:off x="539552" y="2276872"/>
            <a:ext cx="8352928" cy="2232248"/>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ja-JP" altLang="en-US" sz="3200" dirty="0" smtClean="0">
                <a:latin typeface="+mn-ea"/>
              </a:rPr>
              <a:t>関連度が</a:t>
            </a:r>
            <a:r>
              <a:rPr kumimoji="1" lang="ja-JP" altLang="en-US" sz="3200" dirty="0" smtClean="0">
                <a:latin typeface="+mn-ea"/>
              </a:rPr>
              <a:t>低い場合、フローティング広告はバナー広告に比べて広告に対する態度、ブランドに対する態度、サイトに対する態度のいずれも低くなる傾向にある</a:t>
            </a:r>
            <a:endParaRPr kumimoji="1" lang="ja-JP" altLang="en-US" sz="3200" dirty="0">
              <a:latin typeface="+mn-ea"/>
            </a:endParaRPr>
          </a:p>
        </p:txBody>
      </p:sp>
      <p:sp>
        <p:nvSpPr>
          <p:cNvPr id="5" name="タイトル 1"/>
          <p:cNvSpPr>
            <a:spLocks noGrp="1"/>
          </p:cNvSpPr>
          <p:nvPr>
            <p:ph type="title"/>
          </p:nvPr>
        </p:nvSpPr>
        <p:spPr>
          <a:xfrm>
            <a:off x="1619672" y="-1"/>
            <a:ext cx="7524327" cy="1127125"/>
          </a:xfrm>
        </p:spPr>
        <p:style>
          <a:lnRef idx="0">
            <a:scrgbClr r="0" g="0" b="0"/>
          </a:lnRef>
          <a:fillRef idx="1001">
            <a:schemeClr val="dk2"/>
          </a:fillRef>
          <a:effectRef idx="0">
            <a:scrgbClr r="0" g="0" b="0"/>
          </a:effectRef>
          <a:fontRef idx="major"/>
        </p:style>
        <p:txBody>
          <a:bodyPr/>
          <a:lstStyle/>
          <a:p>
            <a:r>
              <a:rPr kumimoji="1" lang="ja-JP" altLang="en-US" dirty="0" smtClean="0">
                <a:solidFill>
                  <a:schemeClr val="bg1"/>
                </a:solidFill>
                <a:latin typeface="HGP創英角ｺﾞｼｯｸUB" pitchFamily="50" charset="-128"/>
                <a:ea typeface="HGP創英角ｺﾞｼｯｸUB" pitchFamily="50" charset="-128"/>
              </a:rPr>
              <a:t>仮説②</a:t>
            </a:r>
            <a:endParaRPr kumimoji="1" lang="ja-JP" altLang="en-US" dirty="0">
              <a:solidFill>
                <a:schemeClr val="bg1"/>
              </a:solidFill>
              <a:latin typeface="HGP創英角ｺﾞｼｯｸUB" pitchFamily="50" charset="-128"/>
              <a:ea typeface="HGP創英角ｺﾞｼｯｸUB" pitchFamily="50" charset="-128"/>
            </a:endParaRPr>
          </a:p>
        </p:txBody>
      </p:sp>
      <p:sp>
        <p:nvSpPr>
          <p:cNvPr id="6" name="正方形/長方形 5"/>
          <p:cNvSpPr/>
          <p:nvPr/>
        </p:nvSpPr>
        <p:spPr>
          <a:xfrm>
            <a:off x="0" y="0"/>
            <a:ext cx="1619672" cy="112474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solidFill>
                  <a:schemeClr val="tx1"/>
                </a:solidFill>
                <a:latin typeface="+mn-ea"/>
              </a:rPr>
              <a:t>仮説</a:t>
            </a:r>
            <a:endParaRPr kumimoji="1" lang="ja-JP" altLang="en-US" sz="2000" dirty="0">
              <a:solidFill>
                <a:schemeClr val="tx1"/>
              </a:solidFill>
              <a:latin typeface="+mn-ea"/>
            </a:endParaRPr>
          </a:p>
        </p:txBody>
      </p:sp>
      <p:sp>
        <p:nvSpPr>
          <p:cNvPr id="2" name="スライド番号プレースホルダー 1"/>
          <p:cNvSpPr>
            <a:spLocks noGrp="1"/>
          </p:cNvSpPr>
          <p:nvPr>
            <p:ph type="sldNum" sz="quarter" idx="12"/>
          </p:nvPr>
        </p:nvSpPr>
        <p:spPr/>
        <p:txBody>
          <a:bodyPr/>
          <a:lstStyle/>
          <a:p>
            <a:fld id="{69A6FDD3-3E44-4751-ABCA-CC192DC5BFE5}" type="slidenum">
              <a:rPr kumimoji="1" lang="ja-JP" altLang="en-US" smtClean="0"/>
              <a:t>42</a:t>
            </a:fld>
            <a:endParaRPr kumimoji="1" lang="ja-JP" altLang="en-US"/>
          </a:p>
        </p:txBody>
      </p:sp>
    </p:spTree>
    <p:extLst>
      <p:ext uri="{BB962C8B-B14F-4D97-AF65-F5344CB8AC3E}">
        <p14:creationId xmlns:p14="http://schemas.microsoft.com/office/powerpoint/2010/main" val="374120876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角丸四角形 5"/>
          <p:cNvSpPr/>
          <p:nvPr/>
        </p:nvSpPr>
        <p:spPr>
          <a:xfrm>
            <a:off x="299664" y="2276872"/>
            <a:ext cx="8640960" cy="2592288"/>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lvl="0" algn="ctr"/>
            <a:r>
              <a:rPr lang="ja-JP" altLang="en-US" sz="3200" dirty="0" smtClean="0">
                <a:solidFill>
                  <a:prstClr val="black"/>
                </a:solidFill>
                <a:latin typeface="+mn-ea"/>
              </a:rPr>
              <a:t>関連度が</a:t>
            </a:r>
            <a:r>
              <a:rPr lang="ja-JP" altLang="en-US" sz="3200" dirty="0">
                <a:solidFill>
                  <a:prstClr val="black"/>
                </a:solidFill>
                <a:latin typeface="+mn-ea"/>
              </a:rPr>
              <a:t>高い</a:t>
            </a:r>
            <a:r>
              <a:rPr lang="ja-JP" altLang="en-US" sz="3200" dirty="0" smtClean="0">
                <a:solidFill>
                  <a:prstClr val="black"/>
                </a:solidFill>
                <a:latin typeface="+mn-ea"/>
              </a:rPr>
              <a:t>場合</a:t>
            </a:r>
            <a:r>
              <a:rPr lang="ja-JP" altLang="en-US" sz="3200" dirty="0">
                <a:solidFill>
                  <a:prstClr val="black"/>
                </a:solidFill>
                <a:latin typeface="+mn-ea"/>
              </a:rPr>
              <a:t>、フローティング広告はバナー広告に比べて広告に対する態度、ブランドに対する態度、サイトに対する態度のいずれ</a:t>
            </a:r>
            <a:r>
              <a:rPr lang="ja-JP" altLang="en-US" sz="3200" dirty="0" smtClean="0">
                <a:solidFill>
                  <a:prstClr val="black"/>
                </a:solidFill>
                <a:latin typeface="+mn-ea"/>
              </a:rPr>
              <a:t>も高く</a:t>
            </a:r>
            <a:r>
              <a:rPr lang="ja-JP" altLang="en-US" sz="3200" dirty="0">
                <a:solidFill>
                  <a:prstClr val="black"/>
                </a:solidFill>
                <a:latin typeface="+mn-ea"/>
              </a:rPr>
              <a:t>なる傾向にある</a:t>
            </a:r>
          </a:p>
        </p:txBody>
      </p:sp>
      <p:sp>
        <p:nvSpPr>
          <p:cNvPr id="5" name="タイトル 1"/>
          <p:cNvSpPr>
            <a:spLocks noGrp="1"/>
          </p:cNvSpPr>
          <p:nvPr>
            <p:ph type="title"/>
          </p:nvPr>
        </p:nvSpPr>
        <p:spPr>
          <a:xfrm>
            <a:off x="1619672" y="-1"/>
            <a:ext cx="7524327" cy="1127125"/>
          </a:xfrm>
        </p:spPr>
        <p:style>
          <a:lnRef idx="0">
            <a:scrgbClr r="0" g="0" b="0"/>
          </a:lnRef>
          <a:fillRef idx="1001">
            <a:schemeClr val="dk2"/>
          </a:fillRef>
          <a:effectRef idx="0">
            <a:scrgbClr r="0" g="0" b="0"/>
          </a:effectRef>
          <a:fontRef idx="major"/>
        </p:style>
        <p:txBody>
          <a:bodyPr/>
          <a:lstStyle/>
          <a:p>
            <a:r>
              <a:rPr kumimoji="1" lang="ja-JP" altLang="en-US" dirty="0" smtClean="0">
                <a:solidFill>
                  <a:schemeClr val="bg1"/>
                </a:solidFill>
                <a:latin typeface="HGP創英角ｺﾞｼｯｸUB" pitchFamily="50" charset="-128"/>
                <a:ea typeface="HGP創英角ｺﾞｼｯｸUB" pitchFamily="50" charset="-128"/>
              </a:rPr>
              <a:t>仮説</a:t>
            </a:r>
            <a:r>
              <a:rPr lang="ja-JP" altLang="en-US" dirty="0">
                <a:solidFill>
                  <a:schemeClr val="bg1"/>
                </a:solidFill>
                <a:latin typeface="HGP創英角ｺﾞｼｯｸUB" pitchFamily="50" charset="-128"/>
                <a:ea typeface="HGP創英角ｺﾞｼｯｸUB" pitchFamily="50" charset="-128"/>
              </a:rPr>
              <a:t>③</a:t>
            </a:r>
            <a:endParaRPr kumimoji="1" lang="ja-JP" altLang="en-US" dirty="0">
              <a:solidFill>
                <a:schemeClr val="bg1"/>
              </a:solidFill>
              <a:latin typeface="HGP創英角ｺﾞｼｯｸUB" pitchFamily="50" charset="-128"/>
              <a:ea typeface="HGP創英角ｺﾞｼｯｸUB" pitchFamily="50" charset="-128"/>
            </a:endParaRPr>
          </a:p>
        </p:txBody>
      </p:sp>
      <p:sp>
        <p:nvSpPr>
          <p:cNvPr id="7" name="正方形/長方形 6"/>
          <p:cNvSpPr/>
          <p:nvPr/>
        </p:nvSpPr>
        <p:spPr>
          <a:xfrm>
            <a:off x="0" y="0"/>
            <a:ext cx="1619672" cy="112474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solidFill>
                  <a:schemeClr val="tx1"/>
                </a:solidFill>
                <a:latin typeface="+mn-ea"/>
              </a:rPr>
              <a:t>仮説</a:t>
            </a:r>
            <a:endParaRPr kumimoji="1" lang="ja-JP" altLang="en-US" sz="2000" dirty="0">
              <a:solidFill>
                <a:schemeClr val="tx1"/>
              </a:solidFill>
              <a:latin typeface="+mn-ea"/>
            </a:endParaRPr>
          </a:p>
        </p:txBody>
      </p:sp>
      <p:sp>
        <p:nvSpPr>
          <p:cNvPr id="2" name="スライド番号プレースホルダー 1"/>
          <p:cNvSpPr>
            <a:spLocks noGrp="1"/>
          </p:cNvSpPr>
          <p:nvPr>
            <p:ph type="sldNum" sz="quarter" idx="12"/>
          </p:nvPr>
        </p:nvSpPr>
        <p:spPr/>
        <p:txBody>
          <a:bodyPr/>
          <a:lstStyle/>
          <a:p>
            <a:fld id="{69A6FDD3-3E44-4751-ABCA-CC192DC5BFE5}" type="slidenum">
              <a:rPr kumimoji="1" lang="ja-JP" altLang="en-US" smtClean="0"/>
              <a:t>43</a:t>
            </a:fld>
            <a:endParaRPr kumimoji="1" lang="ja-JP" altLang="en-US"/>
          </a:p>
        </p:txBody>
      </p:sp>
    </p:spTree>
    <p:extLst>
      <p:ext uri="{BB962C8B-B14F-4D97-AF65-F5344CB8AC3E}">
        <p14:creationId xmlns:p14="http://schemas.microsoft.com/office/powerpoint/2010/main" val="276011752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コンテンツ プレースホルダー 5"/>
          <p:cNvGraphicFramePr>
            <a:graphicFrameLocks noGrp="1"/>
          </p:cNvGraphicFramePr>
          <p:nvPr>
            <p:ph idx="1"/>
            <p:extLst>
              <p:ext uri="{D42A27DB-BD31-4B8C-83A1-F6EECF244321}">
                <p14:modId xmlns:p14="http://schemas.microsoft.com/office/powerpoint/2010/main" val="1056171361"/>
              </p:ext>
            </p:extLst>
          </p:nvPr>
        </p:nvGraphicFramePr>
        <p:xfrm>
          <a:off x="611560" y="2227623"/>
          <a:ext cx="8208912" cy="3326512"/>
        </p:xfrm>
        <a:graphic>
          <a:graphicData uri="http://schemas.openxmlformats.org/drawingml/2006/table">
            <a:tbl>
              <a:tblPr firstRow="1" firstCol="1" bandRow="1">
                <a:tableStyleId>{5C22544A-7EE6-4342-B048-85BDC9FD1C3A}</a:tableStyleId>
              </a:tblPr>
              <a:tblGrid>
                <a:gridCol w="2267241"/>
                <a:gridCol w="1735890"/>
                <a:gridCol w="1187637"/>
                <a:gridCol w="1809726"/>
                <a:gridCol w="1208418"/>
              </a:tblGrid>
              <a:tr h="421196">
                <a:tc>
                  <a:txBody>
                    <a:bodyPr/>
                    <a:lstStyle/>
                    <a:p>
                      <a:pPr algn="just">
                        <a:spcAft>
                          <a:spcPts val="0"/>
                        </a:spcAft>
                      </a:pPr>
                      <a:r>
                        <a:rPr lang="en-US" sz="1050" kern="100" dirty="0">
                          <a:effectLst/>
                        </a:rPr>
                        <a:t> </a:t>
                      </a:r>
                      <a:endParaRPr lang="ja-JP" sz="1050" kern="100" dirty="0">
                        <a:effectLst/>
                        <a:latin typeface="Century"/>
                        <a:ea typeface="ＭＳ 明朝"/>
                        <a:cs typeface="Times New Roman"/>
                      </a:endParaRPr>
                    </a:p>
                  </a:txBody>
                  <a:tcPr marL="68580" marR="68580" marT="0" marB="0"/>
                </a:tc>
                <a:tc gridSpan="2">
                  <a:txBody>
                    <a:bodyPr/>
                    <a:lstStyle/>
                    <a:p>
                      <a:pPr algn="ctr">
                        <a:spcAft>
                          <a:spcPts val="0"/>
                        </a:spcAft>
                        <a:tabLst>
                          <a:tab pos="904875" algn="ctr"/>
                        </a:tabLst>
                      </a:pPr>
                      <a:r>
                        <a:rPr lang="ja-JP" sz="2600" kern="100" dirty="0">
                          <a:effectLst/>
                          <a:latin typeface="+mn-ea"/>
                          <a:ea typeface="+mn-ea"/>
                        </a:rPr>
                        <a:t>低</a:t>
                      </a:r>
                      <a:endParaRPr lang="ja-JP" sz="1050" kern="100" dirty="0">
                        <a:effectLst/>
                        <a:latin typeface="+mn-ea"/>
                        <a:ea typeface="+mn-ea"/>
                        <a:cs typeface="Times New Roman"/>
                      </a:endParaRPr>
                    </a:p>
                  </a:txBody>
                  <a:tcPr marL="68580" marR="68580" marT="0" marB="0"/>
                </a:tc>
                <a:tc hMerge="1">
                  <a:txBody>
                    <a:bodyPr/>
                    <a:lstStyle/>
                    <a:p>
                      <a:endParaRPr kumimoji="1" lang="ja-JP" altLang="en-US"/>
                    </a:p>
                  </a:txBody>
                  <a:tcPr/>
                </a:tc>
                <a:tc gridSpan="2">
                  <a:txBody>
                    <a:bodyPr/>
                    <a:lstStyle/>
                    <a:p>
                      <a:pPr algn="ctr">
                        <a:spcAft>
                          <a:spcPts val="0"/>
                        </a:spcAft>
                      </a:pPr>
                      <a:r>
                        <a:rPr lang="ja-JP" sz="2600" kern="100" dirty="0">
                          <a:effectLst/>
                          <a:latin typeface="+mn-ea"/>
                          <a:ea typeface="+mn-ea"/>
                        </a:rPr>
                        <a:t>高</a:t>
                      </a:r>
                      <a:endParaRPr lang="ja-JP" sz="1050" kern="100" dirty="0">
                        <a:effectLst/>
                        <a:latin typeface="+mn-ea"/>
                        <a:ea typeface="+mn-ea"/>
                        <a:cs typeface="Times New Roman"/>
                      </a:endParaRPr>
                    </a:p>
                  </a:txBody>
                  <a:tcPr marL="68580" marR="68580" marT="0" marB="0"/>
                </a:tc>
                <a:tc hMerge="1">
                  <a:txBody>
                    <a:bodyPr/>
                    <a:lstStyle/>
                    <a:p>
                      <a:endParaRPr kumimoji="1" lang="ja-JP" altLang="en-US"/>
                    </a:p>
                  </a:txBody>
                  <a:tcPr/>
                </a:tc>
              </a:tr>
              <a:tr h="725063">
                <a:tc>
                  <a:txBody>
                    <a:bodyPr/>
                    <a:lstStyle/>
                    <a:p>
                      <a:pPr algn="just">
                        <a:spcAft>
                          <a:spcPts val="0"/>
                        </a:spcAft>
                      </a:pPr>
                      <a:r>
                        <a:rPr lang="ja-JP" sz="2200" kern="100" dirty="0">
                          <a:effectLst/>
                          <a:latin typeface="+mn-ea"/>
                          <a:ea typeface="+mn-ea"/>
                        </a:rPr>
                        <a:t>広告の種類</a:t>
                      </a:r>
                      <a:endParaRPr lang="ja-JP" sz="1050" kern="100" dirty="0">
                        <a:effectLst/>
                        <a:latin typeface="+mn-ea"/>
                        <a:ea typeface="+mn-ea"/>
                        <a:cs typeface="Times New Roman"/>
                      </a:endParaRPr>
                    </a:p>
                  </a:txBody>
                  <a:tcPr marL="68580" marR="68580" marT="0" marB="0"/>
                </a:tc>
                <a:tc>
                  <a:txBody>
                    <a:bodyPr/>
                    <a:lstStyle/>
                    <a:p>
                      <a:pPr algn="just">
                        <a:spcAft>
                          <a:spcPts val="0"/>
                        </a:spcAft>
                      </a:pPr>
                      <a:r>
                        <a:rPr lang="ja-JP" sz="2400" kern="100" dirty="0">
                          <a:effectLst/>
                          <a:latin typeface="+mn-ea"/>
                          <a:ea typeface="+mn-ea"/>
                        </a:rPr>
                        <a:t>フローティング広告</a:t>
                      </a:r>
                      <a:endParaRPr lang="ja-JP" sz="1200" kern="100" dirty="0">
                        <a:effectLst/>
                        <a:latin typeface="+mn-ea"/>
                        <a:ea typeface="+mn-ea"/>
                        <a:cs typeface="Times New Roman"/>
                      </a:endParaRPr>
                    </a:p>
                  </a:txBody>
                  <a:tcPr marL="68580" marR="68580" marT="0" marB="0"/>
                </a:tc>
                <a:tc>
                  <a:txBody>
                    <a:bodyPr/>
                    <a:lstStyle/>
                    <a:p>
                      <a:pPr algn="just">
                        <a:spcAft>
                          <a:spcPts val="0"/>
                        </a:spcAft>
                      </a:pPr>
                      <a:r>
                        <a:rPr lang="ja-JP" sz="2400" kern="100" dirty="0">
                          <a:effectLst/>
                          <a:latin typeface="+mn-ea"/>
                          <a:ea typeface="+mn-ea"/>
                        </a:rPr>
                        <a:t>バナー広告</a:t>
                      </a:r>
                      <a:endParaRPr lang="ja-JP" sz="1200" kern="100" dirty="0">
                        <a:effectLst/>
                        <a:latin typeface="+mn-ea"/>
                        <a:ea typeface="+mn-ea"/>
                        <a:cs typeface="Times New Roman"/>
                      </a:endParaRPr>
                    </a:p>
                  </a:txBody>
                  <a:tcPr marL="68580" marR="68580" marT="0" marB="0"/>
                </a:tc>
                <a:tc>
                  <a:txBody>
                    <a:bodyPr/>
                    <a:lstStyle/>
                    <a:p>
                      <a:pPr algn="just">
                        <a:spcAft>
                          <a:spcPts val="0"/>
                        </a:spcAft>
                      </a:pPr>
                      <a:r>
                        <a:rPr lang="ja-JP" sz="2400" kern="100" dirty="0">
                          <a:effectLst/>
                          <a:latin typeface="+mn-ea"/>
                          <a:ea typeface="+mn-ea"/>
                        </a:rPr>
                        <a:t>フローティング広告</a:t>
                      </a:r>
                      <a:endParaRPr lang="ja-JP" sz="1200" kern="100" dirty="0">
                        <a:effectLst/>
                        <a:latin typeface="+mn-ea"/>
                        <a:ea typeface="+mn-ea"/>
                        <a:cs typeface="Times New Roman"/>
                      </a:endParaRPr>
                    </a:p>
                  </a:txBody>
                  <a:tcPr marL="68580" marR="68580" marT="0" marB="0"/>
                </a:tc>
                <a:tc>
                  <a:txBody>
                    <a:bodyPr/>
                    <a:lstStyle/>
                    <a:p>
                      <a:pPr algn="just">
                        <a:spcAft>
                          <a:spcPts val="0"/>
                        </a:spcAft>
                      </a:pPr>
                      <a:r>
                        <a:rPr lang="ja-JP" altLang="en-US" sz="2400" b="0" kern="100" dirty="0" smtClean="0">
                          <a:effectLst/>
                          <a:latin typeface="+mn-ea"/>
                          <a:ea typeface="+mn-ea"/>
                          <a:cs typeface="Times New Roman"/>
                        </a:rPr>
                        <a:t>バナー広告</a:t>
                      </a:r>
                      <a:endParaRPr lang="ja-JP" sz="2400" b="0" kern="100" dirty="0">
                        <a:effectLst/>
                        <a:latin typeface="+mn-ea"/>
                        <a:ea typeface="+mn-ea"/>
                        <a:cs typeface="Times New Roman"/>
                      </a:endParaRPr>
                    </a:p>
                  </a:txBody>
                  <a:tcPr marL="68580" marR="68580" marT="0" marB="0"/>
                </a:tc>
              </a:tr>
              <a:tr h="421196">
                <a:tc>
                  <a:txBody>
                    <a:bodyPr/>
                    <a:lstStyle/>
                    <a:p>
                      <a:pPr algn="just">
                        <a:spcAft>
                          <a:spcPts val="0"/>
                        </a:spcAft>
                      </a:pPr>
                      <a:r>
                        <a:rPr lang="ja-JP" sz="2200" kern="100" dirty="0">
                          <a:effectLst/>
                          <a:latin typeface="+mn-ea"/>
                          <a:ea typeface="+mn-ea"/>
                        </a:rPr>
                        <a:t>広告想起</a:t>
                      </a:r>
                      <a:endParaRPr lang="ja-JP" sz="1050" kern="100" dirty="0">
                        <a:effectLst/>
                        <a:latin typeface="+mn-ea"/>
                        <a:ea typeface="+mn-ea"/>
                        <a:cs typeface="Times New Roman"/>
                      </a:endParaRPr>
                    </a:p>
                  </a:txBody>
                  <a:tcPr marL="68580" marR="68580" marT="0" marB="0"/>
                </a:tc>
                <a:tc gridSpan="2">
                  <a:txBody>
                    <a:bodyPr/>
                    <a:lstStyle/>
                    <a:p>
                      <a:pPr algn="ctr">
                        <a:spcAft>
                          <a:spcPts val="0"/>
                        </a:spcAft>
                      </a:pPr>
                      <a:r>
                        <a:rPr lang="ja-JP" sz="2600" kern="100" dirty="0">
                          <a:effectLst/>
                        </a:rPr>
                        <a:t>＞</a:t>
                      </a:r>
                      <a:endParaRPr lang="ja-JP" sz="1050" kern="100" dirty="0">
                        <a:effectLst/>
                        <a:latin typeface="Century"/>
                        <a:ea typeface="ＭＳ 明朝"/>
                        <a:cs typeface="Times New Roman"/>
                      </a:endParaRPr>
                    </a:p>
                  </a:txBody>
                  <a:tcPr marL="68580" marR="68580" marT="0" marB="0"/>
                </a:tc>
                <a:tc hMerge="1">
                  <a:txBody>
                    <a:bodyPr/>
                    <a:lstStyle/>
                    <a:p>
                      <a:endParaRPr kumimoji="1" lang="ja-JP" altLang="en-US"/>
                    </a:p>
                  </a:txBody>
                  <a:tcPr/>
                </a:tc>
                <a:tc gridSpan="2">
                  <a:txBody>
                    <a:bodyPr/>
                    <a:lstStyle/>
                    <a:p>
                      <a:pPr algn="ctr">
                        <a:spcAft>
                          <a:spcPts val="0"/>
                        </a:spcAft>
                      </a:pPr>
                      <a:r>
                        <a:rPr lang="ja-JP" sz="2600" kern="100">
                          <a:effectLst/>
                        </a:rPr>
                        <a:t>＞</a:t>
                      </a:r>
                      <a:endParaRPr lang="ja-JP" sz="1050" kern="100">
                        <a:effectLst/>
                        <a:latin typeface="Century"/>
                        <a:ea typeface="ＭＳ 明朝"/>
                        <a:cs typeface="Times New Roman"/>
                      </a:endParaRPr>
                    </a:p>
                  </a:txBody>
                  <a:tcPr marL="68580" marR="68580" marT="0" marB="0"/>
                </a:tc>
                <a:tc hMerge="1">
                  <a:txBody>
                    <a:bodyPr/>
                    <a:lstStyle/>
                    <a:p>
                      <a:endParaRPr kumimoji="1" lang="ja-JP" altLang="en-US"/>
                    </a:p>
                  </a:txBody>
                  <a:tcPr/>
                </a:tc>
              </a:tr>
              <a:tr h="403365">
                <a:tc>
                  <a:txBody>
                    <a:bodyPr/>
                    <a:lstStyle/>
                    <a:p>
                      <a:pPr algn="just">
                        <a:spcAft>
                          <a:spcPts val="0"/>
                        </a:spcAft>
                      </a:pPr>
                      <a:r>
                        <a:rPr lang="ja-JP" sz="2200" kern="100" dirty="0">
                          <a:effectLst/>
                          <a:latin typeface="+mn-ea"/>
                          <a:ea typeface="+mn-ea"/>
                        </a:rPr>
                        <a:t>ブランド態度</a:t>
                      </a:r>
                      <a:endParaRPr lang="ja-JP" sz="1050" kern="100" dirty="0">
                        <a:effectLst/>
                        <a:latin typeface="+mn-ea"/>
                        <a:ea typeface="+mn-ea"/>
                        <a:cs typeface="Times New Roman"/>
                      </a:endParaRPr>
                    </a:p>
                  </a:txBody>
                  <a:tcPr marL="68580" marR="68580" marT="0" marB="0"/>
                </a:tc>
                <a:tc rowSpan="3" gridSpan="2">
                  <a:txBody>
                    <a:bodyPr/>
                    <a:lstStyle/>
                    <a:p>
                      <a:pPr algn="ctr">
                        <a:spcAft>
                          <a:spcPts val="0"/>
                        </a:spcAft>
                      </a:pPr>
                      <a:r>
                        <a:rPr lang="ja-JP" sz="7200" kern="100" dirty="0" smtClean="0">
                          <a:effectLst/>
                        </a:rPr>
                        <a:t>＜</a:t>
                      </a:r>
                      <a:endParaRPr lang="ja-JP" sz="1050" kern="100" dirty="0">
                        <a:effectLst/>
                        <a:latin typeface="Century"/>
                        <a:ea typeface="ＭＳ 明朝"/>
                        <a:cs typeface="Times New Roman"/>
                      </a:endParaRPr>
                    </a:p>
                  </a:txBody>
                  <a:tcPr marL="68580" marR="68580" marT="0" marB="0"/>
                </a:tc>
                <a:tc rowSpan="3" hMerge="1">
                  <a:txBody>
                    <a:bodyPr/>
                    <a:lstStyle/>
                    <a:p>
                      <a:endParaRPr kumimoji="1" lang="ja-JP" altLang="en-US"/>
                    </a:p>
                  </a:txBody>
                  <a:tcPr/>
                </a:tc>
                <a:tc rowSpan="3" gridSpan="2">
                  <a:txBody>
                    <a:bodyPr/>
                    <a:lstStyle/>
                    <a:p>
                      <a:pPr algn="ctr">
                        <a:spcAft>
                          <a:spcPts val="0"/>
                        </a:spcAft>
                      </a:pPr>
                      <a:r>
                        <a:rPr lang="en-US" altLang="ja-JP" sz="11500" kern="100" dirty="0" smtClean="0">
                          <a:effectLst/>
                          <a:latin typeface="+mn-lt"/>
                          <a:ea typeface="+mn-ea"/>
                          <a:cs typeface="+mn-cs"/>
                        </a:rPr>
                        <a:t>&gt;</a:t>
                      </a:r>
                      <a:endParaRPr lang="ja-JP" sz="11500" kern="100" dirty="0">
                        <a:effectLst/>
                        <a:latin typeface="Century"/>
                        <a:ea typeface="ＭＳ 明朝"/>
                        <a:cs typeface="Times New Roman"/>
                      </a:endParaRPr>
                    </a:p>
                  </a:txBody>
                  <a:tcPr marL="68580" marR="68580" marT="0" marB="0"/>
                </a:tc>
                <a:tc rowSpan="3" hMerge="1">
                  <a:txBody>
                    <a:bodyPr/>
                    <a:lstStyle/>
                    <a:p>
                      <a:endParaRPr kumimoji="1" lang="ja-JP" altLang="en-US"/>
                    </a:p>
                  </a:txBody>
                  <a:tcPr/>
                </a:tc>
              </a:tr>
              <a:tr h="421196">
                <a:tc>
                  <a:txBody>
                    <a:bodyPr/>
                    <a:lstStyle/>
                    <a:p>
                      <a:pPr algn="just">
                        <a:spcAft>
                          <a:spcPts val="0"/>
                        </a:spcAft>
                      </a:pPr>
                      <a:r>
                        <a:rPr lang="ja-JP" sz="2200" kern="100" dirty="0">
                          <a:effectLst/>
                          <a:latin typeface="+mn-ea"/>
                          <a:ea typeface="+mn-ea"/>
                        </a:rPr>
                        <a:t>広告態度</a:t>
                      </a:r>
                      <a:endParaRPr lang="ja-JP" sz="1050" kern="100" dirty="0">
                        <a:effectLst/>
                        <a:latin typeface="+mn-ea"/>
                        <a:ea typeface="+mn-ea"/>
                        <a:cs typeface="Times New Roman"/>
                      </a:endParaRPr>
                    </a:p>
                  </a:txBody>
                  <a:tcPr marL="68580" marR="68580" marT="0" marB="0"/>
                </a:tc>
                <a:tc gridSpan="2" vMerge="1">
                  <a:txBody>
                    <a:bodyPr/>
                    <a:lstStyle/>
                    <a:p>
                      <a:endParaRPr kumimoji="1" lang="ja-JP" altLang="en-US"/>
                    </a:p>
                  </a:txBody>
                  <a:tcPr/>
                </a:tc>
                <a:tc hMerge="1"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r>
              <a:tr h="664641">
                <a:tc>
                  <a:txBody>
                    <a:bodyPr/>
                    <a:lstStyle/>
                    <a:p>
                      <a:pPr algn="just">
                        <a:spcAft>
                          <a:spcPts val="0"/>
                        </a:spcAft>
                      </a:pPr>
                      <a:r>
                        <a:rPr lang="ja-JP" sz="2200" kern="100" dirty="0">
                          <a:effectLst/>
                          <a:latin typeface="+mn-ea"/>
                          <a:ea typeface="+mn-ea"/>
                        </a:rPr>
                        <a:t>サイトに対する態度</a:t>
                      </a:r>
                      <a:endParaRPr lang="ja-JP" sz="1050" kern="100" dirty="0">
                        <a:effectLst/>
                        <a:latin typeface="+mn-ea"/>
                        <a:ea typeface="+mn-ea"/>
                        <a:cs typeface="Times New Roman"/>
                      </a:endParaRPr>
                    </a:p>
                  </a:txBody>
                  <a:tcPr marL="68580" marR="68580" marT="0" marB="0"/>
                </a:tc>
                <a:tc gridSpan="2" vMerge="1">
                  <a:txBody>
                    <a:bodyPr/>
                    <a:lstStyle/>
                    <a:p>
                      <a:endParaRPr kumimoji="1" lang="ja-JP" altLang="en-US"/>
                    </a:p>
                  </a:txBody>
                  <a:tcPr/>
                </a:tc>
                <a:tc hMerge="1"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r>
            </a:tbl>
          </a:graphicData>
        </a:graphic>
      </p:graphicFrame>
      <p:sp>
        <p:nvSpPr>
          <p:cNvPr id="7" name="テキスト ボックス 6"/>
          <p:cNvSpPr txBox="1"/>
          <p:nvPr/>
        </p:nvSpPr>
        <p:spPr>
          <a:xfrm>
            <a:off x="5146626" y="1556792"/>
            <a:ext cx="1584176" cy="58477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ja-JP" altLang="en-US" sz="3200" dirty="0">
                <a:latin typeface="HGP創英角ｺﾞｼｯｸUB" pitchFamily="50" charset="-128"/>
                <a:ea typeface="HGP創英角ｺﾞｼｯｸUB" pitchFamily="50" charset="-128"/>
              </a:rPr>
              <a:t>関連性</a:t>
            </a:r>
            <a:endParaRPr kumimoji="1" lang="ja-JP" altLang="en-US" sz="3200" dirty="0">
              <a:latin typeface="HGP創英角ｺﾞｼｯｸUB" pitchFamily="50" charset="-128"/>
              <a:ea typeface="HGP創英角ｺﾞｼｯｸUB" pitchFamily="50" charset="-128"/>
            </a:endParaRPr>
          </a:p>
        </p:txBody>
      </p:sp>
      <p:sp>
        <p:nvSpPr>
          <p:cNvPr id="8" name="円/楕円 7"/>
          <p:cNvSpPr/>
          <p:nvPr/>
        </p:nvSpPr>
        <p:spPr>
          <a:xfrm>
            <a:off x="3563888" y="3284984"/>
            <a:ext cx="4248472" cy="57606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0" name="直線矢印コネクタ 9"/>
          <p:cNvCxnSpPr/>
          <p:nvPr/>
        </p:nvCxnSpPr>
        <p:spPr>
          <a:xfrm>
            <a:off x="2973392" y="1650345"/>
            <a:ext cx="1382584" cy="1562631"/>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12" name="テキスト ボックス 11"/>
          <p:cNvSpPr txBox="1"/>
          <p:nvPr/>
        </p:nvSpPr>
        <p:spPr>
          <a:xfrm>
            <a:off x="2050600" y="1127125"/>
            <a:ext cx="2520280" cy="523220"/>
          </a:xfrm>
          <a:prstGeom prst="rect">
            <a:avLst/>
          </a:prstGeom>
          <a:noFill/>
        </p:spPr>
        <p:txBody>
          <a:bodyPr wrap="square" rtlCol="0">
            <a:spAutoFit/>
          </a:bodyPr>
          <a:lstStyle/>
          <a:p>
            <a:r>
              <a:rPr kumimoji="1" lang="ja-JP" altLang="en-US" sz="2800" dirty="0" smtClean="0">
                <a:latin typeface="+mn-ea"/>
              </a:rPr>
              <a:t>仮説①</a:t>
            </a:r>
            <a:endParaRPr kumimoji="1" lang="ja-JP" altLang="en-US" sz="2800" dirty="0">
              <a:latin typeface="+mn-ea"/>
            </a:endParaRPr>
          </a:p>
        </p:txBody>
      </p:sp>
      <p:sp>
        <p:nvSpPr>
          <p:cNvPr id="13" name="円/楕円 12"/>
          <p:cNvSpPr/>
          <p:nvPr/>
        </p:nvSpPr>
        <p:spPr>
          <a:xfrm>
            <a:off x="3545886" y="3861048"/>
            <a:ext cx="1620180" cy="13681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7" name="直線矢印コネクタ 16"/>
          <p:cNvCxnSpPr>
            <a:endCxn id="13" idx="3"/>
          </p:cNvCxnSpPr>
          <p:nvPr/>
        </p:nvCxnSpPr>
        <p:spPr>
          <a:xfrm flipV="1">
            <a:off x="2915816" y="5028839"/>
            <a:ext cx="867340" cy="632409"/>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19" name="テキスト ボックス 18"/>
          <p:cNvSpPr txBox="1"/>
          <p:nvPr/>
        </p:nvSpPr>
        <p:spPr>
          <a:xfrm>
            <a:off x="2181304" y="5678360"/>
            <a:ext cx="1584176" cy="523220"/>
          </a:xfrm>
          <a:prstGeom prst="rect">
            <a:avLst/>
          </a:prstGeom>
          <a:noFill/>
        </p:spPr>
        <p:txBody>
          <a:bodyPr wrap="square" rtlCol="0">
            <a:spAutoFit/>
          </a:bodyPr>
          <a:lstStyle/>
          <a:p>
            <a:r>
              <a:rPr kumimoji="1" lang="ja-JP" altLang="en-US" sz="2800" dirty="0" smtClean="0">
                <a:latin typeface="+mn-ea"/>
              </a:rPr>
              <a:t>仮説②</a:t>
            </a:r>
            <a:endParaRPr kumimoji="1" lang="ja-JP" altLang="en-US" sz="2800" dirty="0">
              <a:latin typeface="+mn-ea"/>
            </a:endParaRPr>
          </a:p>
        </p:txBody>
      </p:sp>
      <p:sp>
        <p:nvSpPr>
          <p:cNvPr id="2" name="円/楕円 1"/>
          <p:cNvSpPr/>
          <p:nvPr/>
        </p:nvSpPr>
        <p:spPr>
          <a:xfrm>
            <a:off x="6516216" y="4293096"/>
            <a:ext cx="1728192" cy="105194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5" name="直線矢印コネクタ 14"/>
          <p:cNvCxnSpPr/>
          <p:nvPr/>
        </p:nvCxnSpPr>
        <p:spPr>
          <a:xfrm flipV="1">
            <a:off x="7524328" y="5345043"/>
            <a:ext cx="0" cy="676245"/>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20" name="タイトル 1"/>
          <p:cNvSpPr>
            <a:spLocks noGrp="1"/>
          </p:cNvSpPr>
          <p:nvPr>
            <p:ph type="title"/>
          </p:nvPr>
        </p:nvSpPr>
        <p:spPr>
          <a:xfrm>
            <a:off x="1619672" y="0"/>
            <a:ext cx="7524328" cy="1124744"/>
          </a:xfrm>
        </p:spPr>
        <p:style>
          <a:lnRef idx="0">
            <a:scrgbClr r="0" g="0" b="0"/>
          </a:lnRef>
          <a:fillRef idx="1001">
            <a:schemeClr val="dk2"/>
          </a:fillRef>
          <a:effectRef idx="0">
            <a:scrgbClr r="0" g="0" b="0"/>
          </a:effectRef>
          <a:fontRef idx="major"/>
        </p:style>
        <p:txBody>
          <a:bodyPr/>
          <a:lstStyle/>
          <a:p>
            <a:r>
              <a:rPr lang="ja-JP" altLang="en-US" dirty="0" smtClean="0">
                <a:solidFill>
                  <a:schemeClr val="bg1"/>
                </a:solidFill>
                <a:latin typeface="HGP創英角ｺﾞｼｯｸUB" pitchFamily="50" charset="-128"/>
                <a:ea typeface="HGP創英角ｺﾞｼｯｸUB" pitchFamily="50" charset="-128"/>
              </a:rPr>
              <a:t>仮説</a:t>
            </a:r>
            <a:endParaRPr kumimoji="1" lang="ja-JP" altLang="en-US" dirty="0">
              <a:solidFill>
                <a:schemeClr val="bg1"/>
              </a:solidFill>
              <a:latin typeface="HGP創英角ｺﾞｼｯｸUB" pitchFamily="50" charset="-128"/>
              <a:ea typeface="HGP創英角ｺﾞｼｯｸUB" pitchFamily="50" charset="-128"/>
            </a:endParaRPr>
          </a:p>
        </p:txBody>
      </p:sp>
      <p:sp>
        <p:nvSpPr>
          <p:cNvPr id="14" name="正方形/長方形 13"/>
          <p:cNvSpPr/>
          <p:nvPr/>
        </p:nvSpPr>
        <p:spPr>
          <a:xfrm>
            <a:off x="0" y="0"/>
            <a:ext cx="1619672" cy="112474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solidFill>
                  <a:schemeClr val="tx1"/>
                </a:solidFill>
                <a:latin typeface="+mn-ea"/>
              </a:rPr>
              <a:t>仮説</a:t>
            </a:r>
            <a:endParaRPr kumimoji="1" lang="ja-JP" altLang="en-US" sz="2000" dirty="0">
              <a:solidFill>
                <a:schemeClr val="tx1"/>
              </a:solidFill>
              <a:latin typeface="+mn-ea"/>
            </a:endParaRPr>
          </a:p>
        </p:txBody>
      </p:sp>
      <p:sp>
        <p:nvSpPr>
          <p:cNvPr id="3" name="スライド番号プレースホルダー 2"/>
          <p:cNvSpPr>
            <a:spLocks noGrp="1"/>
          </p:cNvSpPr>
          <p:nvPr>
            <p:ph type="sldNum" sz="quarter" idx="12"/>
          </p:nvPr>
        </p:nvSpPr>
        <p:spPr/>
        <p:txBody>
          <a:bodyPr/>
          <a:lstStyle/>
          <a:p>
            <a:fld id="{69A6FDD3-3E44-4751-ABCA-CC192DC5BFE5}" type="slidenum">
              <a:rPr kumimoji="1" lang="ja-JP" altLang="en-US" smtClean="0"/>
              <a:t>44</a:t>
            </a:fld>
            <a:endParaRPr kumimoji="1" lang="ja-JP" altLang="en-US"/>
          </a:p>
        </p:txBody>
      </p:sp>
    </p:spTree>
    <p:extLst>
      <p:ext uri="{BB962C8B-B14F-4D97-AF65-F5344CB8AC3E}">
        <p14:creationId xmlns:p14="http://schemas.microsoft.com/office/powerpoint/2010/main" val="1065952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調査概要</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lang="en-US" altLang="ja-JP" dirty="0" smtClean="0"/>
              <a:t>•</a:t>
            </a:r>
            <a:r>
              <a:rPr lang="ja-JP" altLang="en-US" sz="2800" dirty="0" smtClean="0"/>
              <a:t>調査対象：拓殖大学生</a:t>
            </a:r>
            <a:r>
              <a:rPr lang="en-US" altLang="ja-JP" sz="2800" dirty="0" smtClean="0"/>
              <a:t>3</a:t>
            </a:r>
            <a:r>
              <a:rPr lang="ja-JP" altLang="en-US" sz="2800" dirty="0" smtClean="0"/>
              <a:t>年生（就活生）</a:t>
            </a:r>
            <a:endParaRPr lang="en-US" altLang="ja-JP" sz="2800" dirty="0" smtClean="0"/>
          </a:p>
          <a:p>
            <a:pPr marL="0" indent="0">
              <a:buNone/>
            </a:pPr>
            <a:r>
              <a:rPr lang="en-US" altLang="ja-JP" sz="2800" dirty="0"/>
              <a:t>•</a:t>
            </a:r>
            <a:r>
              <a:rPr lang="ja-JP" altLang="en-US" sz="2800" dirty="0" smtClean="0"/>
              <a:t>サンプル数</a:t>
            </a:r>
            <a:endParaRPr lang="en-US" altLang="ja-JP" sz="2800" dirty="0" smtClean="0"/>
          </a:p>
          <a:p>
            <a:pPr marL="0" indent="0">
              <a:buNone/>
            </a:pPr>
            <a:r>
              <a:rPr lang="ja-JP" altLang="en-US" sz="2800" dirty="0" smtClean="0"/>
              <a:t>（有効回答数：　　　内訳　男性：　女性：</a:t>
            </a:r>
            <a:endParaRPr lang="en-US" altLang="ja-JP" sz="2800" dirty="0" smtClean="0"/>
          </a:p>
          <a:p>
            <a:pPr marL="0" indent="0">
              <a:buNone/>
            </a:pPr>
            <a:r>
              <a:rPr lang="en-US" altLang="ja-JP" sz="2800" dirty="0" smtClean="0"/>
              <a:t>•</a:t>
            </a:r>
            <a:r>
              <a:rPr lang="ja-JP" altLang="en-US" sz="2800" dirty="0" smtClean="0"/>
              <a:t>調査期間：</a:t>
            </a:r>
            <a:r>
              <a:rPr lang="en-US" altLang="ja-JP" sz="2800" dirty="0" smtClean="0"/>
              <a:t>2012</a:t>
            </a:r>
            <a:r>
              <a:rPr lang="ja-JP" altLang="en-US" sz="2800" dirty="0" smtClean="0"/>
              <a:t>年</a:t>
            </a:r>
            <a:r>
              <a:rPr lang="en-US" altLang="ja-JP" sz="2800" dirty="0" smtClean="0"/>
              <a:t>12</a:t>
            </a:r>
            <a:r>
              <a:rPr lang="ja-JP" altLang="en-US" sz="2800" dirty="0" smtClean="0"/>
              <a:t>月</a:t>
            </a:r>
            <a:r>
              <a:rPr lang="en-US" altLang="ja-JP" sz="2800" dirty="0"/>
              <a:t>17</a:t>
            </a:r>
            <a:r>
              <a:rPr lang="ja-JP" altLang="en-US" sz="2800" dirty="0" smtClean="0"/>
              <a:t>日～</a:t>
            </a:r>
            <a:r>
              <a:rPr lang="en-US" altLang="ja-JP" sz="2800" dirty="0" smtClean="0"/>
              <a:t>12</a:t>
            </a:r>
            <a:r>
              <a:rPr lang="ja-JP" altLang="en-US" sz="2800" dirty="0" smtClean="0"/>
              <a:t>月</a:t>
            </a:r>
            <a:r>
              <a:rPr lang="en-US" altLang="ja-JP" sz="2800" dirty="0" smtClean="0"/>
              <a:t>19</a:t>
            </a:r>
            <a:r>
              <a:rPr lang="ja-JP" altLang="en-US" sz="2800" dirty="0" smtClean="0"/>
              <a:t>日</a:t>
            </a:r>
            <a:endParaRPr lang="en-US" altLang="ja-JP" sz="2800" dirty="0" smtClean="0"/>
          </a:p>
          <a:p>
            <a:pPr marL="0" indent="0">
              <a:buNone/>
            </a:pPr>
            <a:r>
              <a:rPr lang="en-US" altLang="ja-JP" sz="2800" dirty="0"/>
              <a:t>•</a:t>
            </a:r>
            <a:r>
              <a:rPr lang="ja-JP" altLang="en-US" sz="2800" dirty="0" smtClean="0"/>
              <a:t>調査方法：スマートフォンを用いて自作サイトで広告を閲覧、直後に紙面によるアンケート調査</a:t>
            </a:r>
            <a:endParaRPr lang="en-US" altLang="ja-JP" sz="2800" dirty="0" smtClean="0"/>
          </a:p>
          <a:p>
            <a:pPr marL="0" indent="0">
              <a:buNone/>
            </a:pPr>
            <a:endParaRPr lang="en-US" altLang="ja-JP" sz="2800" dirty="0"/>
          </a:p>
          <a:p>
            <a:pPr marL="0" indent="0">
              <a:buNone/>
            </a:pPr>
            <a:r>
              <a:rPr lang="en-US" altLang="ja-JP" sz="2800" dirty="0" smtClean="0"/>
              <a:t>•</a:t>
            </a:r>
            <a:r>
              <a:rPr lang="ja-JP" altLang="en-US" sz="2800" dirty="0" smtClean="0"/>
              <a:t>詳細な調査項目については配布資料をご覧ください</a:t>
            </a:r>
            <a:endParaRPr lang="en-US" altLang="ja-JP" sz="2800" dirty="0" smtClean="0"/>
          </a:p>
          <a:p>
            <a:pPr marL="0" indent="0">
              <a:buNone/>
            </a:pPr>
            <a:endParaRPr lang="en-US" altLang="ja-JP" dirty="0" smtClean="0"/>
          </a:p>
          <a:p>
            <a:pPr marL="0" indent="0">
              <a:buNone/>
            </a:pPr>
            <a:endParaRPr lang="ja-JP" altLang="en-US" sz="3800" dirty="0">
              <a:latin typeface="+mj-ea"/>
              <a:ea typeface="+mj-ea"/>
            </a:endParaRPr>
          </a:p>
          <a:p>
            <a:endParaRPr lang="en-US" altLang="ja-JP" dirty="0" smtClean="0"/>
          </a:p>
          <a:p>
            <a:endParaRPr kumimoji="1" lang="en-US" altLang="ja-JP" dirty="0" smtClean="0"/>
          </a:p>
        </p:txBody>
      </p:sp>
      <p:sp>
        <p:nvSpPr>
          <p:cNvPr id="4" name="スライド番号プレースホルダー 3"/>
          <p:cNvSpPr>
            <a:spLocks noGrp="1"/>
          </p:cNvSpPr>
          <p:nvPr>
            <p:ph type="sldNum" sz="quarter" idx="12"/>
          </p:nvPr>
        </p:nvSpPr>
        <p:spPr/>
        <p:txBody>
          <a:bodyPr/>
          <a:lstStyle/>
          <a:p>
            <a:fld id="{69A6FDD3-3E44-4751-ABCA-CC192DC5BFE5}" type="slidenum">
              <a:rPr kumimoji="1" lang="ja-JP" altLang="en-US" smtClean="0"/>
              <a:t>45</a:t>
            </a:fld>
            <a:endParaRPr kumimoji="1" lang="ja-JP" altLang="en-US"/>
          </a:p>
        </p:txBody>
      </p:sp>
    </p:spTree>
    <p:extLst>
      <p:ext uri="{BB962C8B-B14F-4D97-AF65-F5344CB8AC3E}">
        <p14:creationId xmlns:p14="http://schemas.microsoft.com/office/powerpoint/2010/main" val="192242972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アンケート概要</a:t>
            </a:r>
            <a:endParaRPr kumimoji="1" lang="ja-JP" altLang="en-US" dirty="0"/>
          </a:p>
        </p:txBody>
      </p:sp>
      <p:sp>
        <p:nvSpPr>
          <p:cNvPr id="3" name="コンテンツ プレースホルダー 2"/>
          <p:cNvSpPr>
            <a:spLocks noGrp="1"/>
          </p:cNvSpPr>
          <p:nvPr>
            <p:ph idx="1"/>
          </p:nvPr>
        </p:nvSpPr>
        <p:spPr/>
        <p:txBody>
          <a:bodyPr>
            <a:normAutofit fontScale="47500" lnSpcReduction="20000"/>
          </a:bodyPr>
          <a:lstStyle/>
          <a:p>
            <a:r>
              <a:rPr kumimoji="1" lang="ja-JP" altLang="en-US" sz="3400" dirty="0" smtClean="0"/>
              <a:t>「就職ブログに関する調査」として</a:t>
            </a:r>
            <a:endParaRPr kumimoji="1" lang="en-US" altLang="ja-JP" sz="3400" dirty="0" smtClean="0"/>
          </a:p>
          <a:p>
            <a:endParaRPr lang="en-US" altLang="ja-JP" dirty="0"/>
          </a:p>
          <a:p>
            <a:r>
              <a:rPr kumimoji="1" lang="ja-JP" altLang="en-US" sz="5100" b="1" dirty="0" smtClean="0"/>
              <a:t>スマートフォン用に実際にサイト・広告・ブログを作成。</a:t>
            </a:r>
            <a:endParaRPr kumimoji="1" lang="en-US" altLang="ja-JP" sz="5100" b="1" dirty="0" smtClean="0"/>
          </a:p>
          <a:p>
            <a:endParaRPr lang="en-US" altLang="ja-JP" dirty="0"/>
          </a:p>
          <a:p>
            <a:r>
              <a:rPr kumimoji="1" lang="ja-JP" altLang="en-US" sz="3400" dirty="0" smtClean="0"/>
              <a:t>①マイナビのバナー広告</a:t>
            </a:r>
            <a:endParaRPr kumimoji="1" lang="en-US" altLang="ja-JP" sz="3400" dirty="0" smtClean="0"/>
          </a:p>
          <a:p>
            <a:endParaRPr lang="en-US" altLang="ja-JP" sz="3400" dirty="0"/>
          </a:p>
          <a:p>
            <a:r>
              <a:rPr kumimoji="1" lang="ja-JP" altLang="en-US" sz="3400" dirty="0" smtClean="0"/>
              <a:t>②マイナビのフローティング広告</a:t>
            </a:r>
            <a:endParaRPr kumimoji="1" lang="en-US" altLang="ja-JP" sz="3400" dirty="0" smtClean="0"/>
          </a:p>
          <a:p>
            <a:endParaRPr lang="en-US" altLang="ja-JP" sz="3400" dirty="0"/>
          </a:p>
          <a:p>
            <a:r>
              <a:rPr kumimoji="1" lang="ja-JP" altLang="en-US" sz="3400" dirty="0" smtClean="0"/>
              <a:t>③サニーライフのバナー広告</a:t>
            </a:r>
            <a:endParaRPr kumimoji="1" lang="en-US" altLang="ja-JP" sz="3400" dirty="0" smtClean="0"/>
          </a:p>
          <a:p>
            <a:endParaRPr kumimoji="1" lang="en-US" altLang="ja-JP" sz="3400" dirty="0" smtClean="0"/>
          </a:p>
          <a:p>
            <a:r>
              <a:rPr kumimoji="1" lang="ja-JP" altLang="en-US" sz="3400" dirty="0" smtClean="0"/>
              <a:t>④サニーライフのフローティング広告</a:t>
            </a:r>
            <a:endParaRPr kumimoji="1" lang="en-US" altLang="ja-JP" sz="3400" dirty="0" smtClean="0"/>
          </a:p>
          <a:p>
            <a:endParaRPr lang="en-US" altLang="ja-JP" sz="3400" dirty="0"/>
          </a:p>
          <a:p>
            <a:r>
              <a:rPr kumimoji="1" lang="ja-JP" altLang="en-US" sz="3400" dirty="0" smtClean="0"/>
              <a:t>計</a:t>
            </a:r>
            <a:r>
              <a:rPr lang="en-US" altLang="ja-JP" sz="3400" dirty="0" smtClean="0"/>
              <a:t>4</a:t>
            </a:r>
            <a:r>
              <a:rPr lang="ja-JP" altLang="en-US" sz="3400" dirty="0" smtClean="0"/>
              <a:t>パターンの広告を掲載した就職ブログをスマートフォンで目を通してもらい、広告想起の度合い、広告に対する態度、ブランドに対する態度、サイトに対する態度を調査した。</a:t>
            </a:r>
            <a:endParaRPr lang="en-US" altLang="ja-JP" sz="3400" dirty="0" smtClean="0"/>
          </a:p>
          <a:p>
            <a:endParaRPr kumimoji="1" lang="en-US" altLang="ja-JP" sz="3400" dirty="0"/>
          </a:p>
          <a:p>
            <a:r>
              <a:rPr lang="en-US" altLang="ja-JP" sz="3400" dirty="0">
                <a:solidFill>
                  <a:srgbClr val="FF0000"/>
                </a:solidFill>
              </a:rPr>
              <a:t>※</a:t>
            </a:r>
            <a:r>
              <a:rPr lang="ja-JP" altLang="en-US" sz="3400" dirty="0">
                <a:solidFill>
                  <a:srgbClr val="FF0000"/>
                </a:solidFill>
              </a:rPr>
              <a:t>なお、４種類のアンケートは統計処理を正確に行うために、別々の人にアンケートを行うことにした</a:t>
            </a:r>
            <a:r>
              <a:rPr lang="ja-JP" altLang="en-US" sz="3400" dirty="0"/>
              <a:t>。 </a:t>
            </a:r>
            <a:endParaRPr kumimoji="1" lang="ja-JP" altLang="en-US" sz="3400" dirty="0"/>
          </a:p>
        </p:txBody>
      </p:sp>
      <p:sp>
        <p:nvSpPr>
          <p:cNvPr id="4" name="スライド番号プレースホルダー 3"/>
          <p:cNvSpPr>
            <a:spLocks noGrp="1"/>
          </p:cNvSpPr>
          <p:nvPr>
            <p:ph type="sldNum" sz="quarter" idx="12"/>
          </p:nvPr>
        </p:nvSpPr>
        <p:spPr/>
        <p:txBody>
          <a:bodyPr/>
          <a:lstStyle/>
          <a:p>
            <a:fld id="{69A6FDD3-3E44-4751-ABCA-CC192DC5BFE5}" type="slidenum">
              <a:rPr kumimoji="1" lang="ja-JP" altLang="en-US" smtClean="0"/>
              <a:t>46</a:t>
            </a:fld>
            <a:endParaRPr kumimoji="1" lang="ja-JP" altLang="en-US"/>
          </a:p>
        </p:txBody>
      </p:sp>
      <p:sp>
        <p:nvSpPr>
          <p:cNvPr id="5" name="角丸四角形 4"/>
          <p:cNvSpPr/>
          <p:nvPr/>
        </p:nvSpPr>
        <p:spPr>
          <a:xfrm>
            <a:off x="333829" y="1451429"/>
            <a:ext cx="8389258" cy="4484914"/>
          </a:xfrm>
          <a:prstGeom prst="roundRect">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35556505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9144000" cy="1417638"/>
          </a:xfrm>
        </p:spPr>
        <p:style>
          <a:lnRef idx="1">
            <a:schemeClr val="accent1"/>
          </a:lnRef>
          <a:fillRef idx="3">
            <a:schemeClr val="accent1"/>
          </a:fillRef>
          <a:effectRef idx="2">
            <a:schemeClr val="accent1"/>
          </a:effectRef>
          <a:fontRef idx="minor">
            <a:schemeClr val="lt1"/>
          </a:fontRef>
        </p:style>
        <p:txBody>
          <a:bodyPr/>
          <a:lstStyle/>
          <a:p>
            <a:r>
              <a:rPr kumimoji="1" lang="ja-JP" altLang="en-US" dirty="0" smtClean="0"/>
              <a:t>アンケート内容</a:t>
            </a:r>
            <a:endParaRPr kumimoji="1" lang="ja-JP" altLang="en-US" dirty="0"/>
          </a:p>
        </p:txBody>
      </p:sp>
      <p:sp>
        <p:nvSpPr>
          <p:cNvPr id="3" name="コンテンツ プレースホルダー 2"/>
          <p:cNvSpPr>
            <a:spLocks noGrp="1"/>
          </p:cNvSpPr>
          <p:nvPr>
            <p:ph idx="1"/>
          </p:nvPr>
        </p:nvSpPr>
        <p:spPr/>
        <p:txBody>
          <a:bodyPr>
            <a:normAutofit fontScale="70000" lnSpcReduction="20000"/>
          </a:bodyPr>
          <a:lstStyle/>
          <a:p>
            <a:r>
              <a:rPr lang="ja-JP" altLang="en-US" dirty="0">
                <a:latin typeface="+mj-ea"/>
                <a:ea typeface="+mj-ea"/>
              </a:rPr>
              <a:t>広告想起の</a:t>
            </a:r>
            <a:r>
              <a:rPr lang="ja-JP" altLang="en-US" dirty="0" smtClean="0">
                <a:latin typeface="+mj-ea"/>
                <a:ea typeface="+mj-ea"/>
              </a:rPr>
              <a:t>度合い</a:t>
            </a:r>
            <a:endParaRPr lang="en-US" altLang="ja-JP" dirty="0" smtClean="0">
              <a:latin typeface="+mj-ea"/>
              <a:ea typeface="+mj-ea"/>
            </a:endParaRPr>
          </a:p>
          <a:p>
            <a:pPr marL="0" indent="0">
              <a:buNone/>
            </a:pPr>
            <a:r>
              <a:rPr lang="ja-JP" altLang="en-US" dirty="0" smtClean="0">
                <a:latin typeface="+mj-ea"/>
                <a:ea typeface="+mj-ea"/>
              </a:rPr>
              <a:t>　広告の内容を覚えていますか？</a:t>
            </a:r>
            <a:endParaRPr lang="en-US" altLang="ja-JP" dirty="0" smtClean="0">
              <a:latin typeface="+mj-ea"/>
              <a:ea typeface="+mj-ea"/>
            </a:endParaRPr>
          </a:p>
          <a:p>
            <a:pPr marL="0" indent="0">
              <a:buNone/>
            </a:pPr>
            <a:r>
              <a:rPr lang="ja-JP" altLang="en-US" dirty="0" smtClean="0">
                <a:latin typeface="+mj-ea"/>
                <a:ea typeface="+mj-ea"/>
              </a:rPr>
              <a:t>どのような広告であったか企業名もしくは業種をお書きください。</a:t>
            </a:r>
            <a:endParaRPr lang="en-US" altLang="ja-JP" dirty="0" smtClean="0">
              <a:latin typeface="+mj-ea"/>
              <a:ea typeface="+mj-ea"/>
            </a:endParaRPr>
          </a:p>
          <a:p>
            <a:pPr marL="0" indent="0">
              <a:buNone/>
            </a:pPr>
            <a:endParaRPr lang="en-US" altLang="ja-JP" dirty="0" smtClean="0">
              <a:latin typeface="+mj-ea"/>
              <a:ea typeface="+mj-ea"/>
            </a:endParaRPr>
          </a:p>
          <a:p>
            <a:endParaRPr lang="en-US" altLang="ja-JP" dirty="0" smtClean="0">
              <a:latin typeface="+mj-ea"/>
              <a:ea typeface="+mj-ea"/>
            </a:endParaRPr>
          </a:p>
          <a:p>
            <a:r>
              <a:rPr lang="ja-JP" altLang="en-US" dirty="0" smtClean="0">
                <a:latin typeface="+mj-ea"/>
                <a:ea typeface="+mj-ea"/>
              </a:rPr>
              <a:t>広告</a:t>
            </a:r>
            <a:r>
              <a:rPr lang="ja-JP" altLang="en-US" dirty="0">
                <a:latin typeface="+mj-ea"/>
                <a:ea typeface="+mj-ea"/>
              </a:rPr>
              <a:t>に</a:t>
            </a:r>
            <a:r>
              <a:rPr lang="ja-JP" altLang="en-US" dirty="0" smtClean="0">
                <a:latin typeface="+mj-ea"/>
                <a:ea typeface="+mj-ea"/>
              </a:rPr>
              <a:t>対する態度</a:t>
            </a:r>
            <a:endParaRPr lang="en-US" altLang="ja-JP" dirty="0" smtClean="0">
              <a:latin typeface="+mj-ea"/>
              <a:ea typeface="+mj-ea"/>
            </a:endParaRPr>
          </a:p>
          <a:p>
            <a:r>
              <a:rPr lang="ja-JP" altLang="en-US" dirty="0" smtClean="0">
                <a:latin typeface="+mj-ea"/>
                <a:ea typeface="+mj-ea"/>
              </a:rPr>
              <a:t>広告に対する印象はどうでしたか？</a:t>
            </a:r>
            <a:endParaRPr lang="en-US" altLang="ja-JP" dirty="0" smtClean="0">
              <a:latin typeface="+mj-ea"/>
              <a:ea typeface="+mj-ea"/>
            </a:endParaRPr>
          </a:p>
          <a:p>
            <a:endParaRPr lang="en-US" altLang="ja-JP" dirty="0" smtClean="0">
              <a:latin typeface="+mj-ea"/>
              <a:ea typeface="+mj-ea"/>
            </a:endParaRPr>
          </a:p>
          <a:p>
            <a:r>
              <a:rPr lang="ja-JP" altLang="en-US" dirty="0" smtClean="0">
                <a:latin typeface="+mj-ea"/>
                <a:ea typeface="+mj-ea"/>
              </a:rPr>
              <a:t>ブランド</a:t>
            </a:r>
            <a:r>
              <a:rPr lang="ja-JP" altLang="en-US" dirty="0">
                <a:latin typeface="+mj-ea"/>
                <a:ea typeface="+mj-ea"/>
              </a:rPr>
              <a:t>に対する</a:t>
            </a:r>
            <a:r>
              <a:rPr lang="ja-JP" altLang="en-US" dirty="0" smtClean="0">
                <a:latin typeface="+mj-ea"/>
                <a:ea typeface="+mj-ea"/>
              </a:rPr>
              <a:t>態度</a:t>
            </a:r>
            <a:endParaRPr lang="en-US" altLang="ja-JP" dirty="0" smtClean="0">
              <a:latin typeface="+mj-ea"/>
              <a:ea typeface="+mj-ea"/>
            </a:endParaRPr>
          </a:p>
          <a:p>
            <a:r>
              <a:rPr lang="ja-JP" altLang="en-US" dirty="0" smtClean="0">
                <a:latin typeface="+mj-ea"/>
                <a:ea typeface="+mj-ea"/>
              </a:rPr>
              <a:t>広告を出している企業に対する印象はどうでしたか？</a:t>
            </a:r>
            <a:endParaRPr lang="en-US" altLang="ja-JP" dirty="0" smtClean="0">
              <a:latin typeface="+mj-ea"/>
              <a:ea typeface="+mj-ea"/>
            </a:endParaRPr>
          </a:p>
          <a:p>
            <a:endParaRPr lang="en-US" altLang="ja-JP" dirty="0" smtClean="0">
              <a:latin typeface="+mj-ea"/>
              <a:ea typeface="+mj-ea"/>
            </a:endParaRPr>
          </a:p>
          <a:p>
            <a:r>
              <a:rPr lang="ja-JP" altLang="en-US" dirty="0" smtClean="0">
                <a:latin typeface="+mj-ea"/>
                <a:ea typeface="+mj-ea"/>
              </a:rPr>
              <a:t>サイト</a:t>
            </a:r>
            <a:r>
              <a:rPr lang="ja-JP" altLang="en-US" dirty="0">
                <a:latin typeface="+mj-ea"/>
                <a:ea typeface="+mj-ea"/>
              </a:rPr>
              <a:t>に対する</a:t>
            </a:r>
            <a:r>
              <a:rPr lang="ja-JP" altLang="en-US" dirty="0" smtClean="0">
                <a:latin typeface="+mj-ea"/>
                <a:ea typeface="+mj-ea"/>
              </a:rPr>
              <a:t>態度</a:t>
            </a:r>
            <a:endParaRPr lang="en-US" altLang="ja-JP" dirty="0" smtClean="0">
              <a:latin typeface="+mj-ea"/>
              <a:ea typeface="+mj-ea"/>
            </a:endParaRPr>
          </a:p>
          <a:p>
            <a:r>
              <a:rPr kumimoji="1" lang="ja-JP" altLang="en-US" dirty="0" smtClean="0">
                <a:latin typeface="+mj-ea"/>
                <a:ea typeface="+mj-ea"/>
              </a:rPr>
              <a:t>この就職ブログに対する印象について教えてください。</a:t>
            </a:r>
            <a:endParaRPr kumimoji="1" lang="en-US" altLang="ja-JP" dirty="0" smtClean="0">
              <a:latin typeface="+mj-ea"/>
              <a:ea typeface="+mj-ea"/>
            </a:endParaRPr>
          </a:p>
          <a:p>
            <a:endParaRPr kumimoji="1" lang="ja-JP" altLang="en-US" dirty="0"/>
          </a:p>
        </p:txBody>
      </p:sp>
      <p:sp>
        <p:nvSpPr>
          <p:cNvPr id="4" name="スライド番号プレースホルダー 3"/>
          <p:cNvSpPr>
            <a:spLocks noGrp="1"/>
          </p:cNvSpPr>
          <p:nvPr>
            <p:ph type="sldNum" sz="quarter" idx="12"/>
          </p:nvPr>
        </p:nvSpPr>
        <p:spPr/>
        <p:txBody>
          <a:bodyPr/>
          <a:lstStyle/>
          <a:p>
            <a:fld id="{69A6FDD3-3E44-4751-ABCA-CC192DC5BFE5}" type="slidenum">
              <a:rPr kumimoji="1" lang="ja-JP" altLang="en-US" smtClean="0"/>
              <a:t>47</a:t>
            </a:fld>
            <a:endParaRPr kumimoji="1" lang="ja-JP" altLang="en-US"/>
          </a:p>
        </p:txBody>
      </p:sp>
    </p:spTree>
    <p:extLst>
      <p:ext uri="{BB962C8B-B14F-4D97-AF65-F5344CB8AC3E}">
        <p14:creationId xmlns:p14="http://schemas.microsoft.com/office/powerpoint/2010/main" val="163349589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9144000" cy="1417638"/>
          </a:xfrm>
        </p:spPr>
        <p:style>
          <a:lnRef idx="1">
            <a:schemeClr val="accent1"/>
          </a:lnRef>
          <a:fillRef idx="3">
            <a:schemeClr val="accent1"/>
          </a:fillRef>
          <a:effectRef idx="2">
            <a:schemeClr val="accent1"/>
          </a:effectRef>
          <a:fontRef idx="minor">
            <a:schemeClr val="lt1"/>
          </a:fontRef>
        </p:style>
        <p:txBody>
          <a:bodyPr/>
          <a:lstStyle/>
          <a:p>
            <a:r>
              <a:rPr kumimoji="1" lang="ja-JP" altLang="en-US" dirty="0" smtClean="0"/>
              <a:t>アンケート概要</a:t>
            </a:r>
            <a:endParaRPr kumimoji="1" lang="ja-JP" altLang="en-US" dirty="0"/>
          </a:p>
        </p:txBody>
      </p:sp>
      <p:sp>
        <p:nvSpPr>
          <p:cNvPr id="3" name="コンテンツ プレースホルダー 2"/>
          <p:cNvSpPr>
            <a:spLocks noGrp="1"/>
          </p:cNvSpPr>
          <p:nvPr>
            <p:ph idx="1"/>
          </p:nvPr>
        </p:nvSpPr>
        <p:spPr/>
        <p:txBody>
          <a:bodyPr>
            <a:normAutofit fontScale="92500" lnSpcReduction="20000"/>
          </a:bodyPr>
          <a:lstStyle/>
          <a:p>
            <a:r>
              <a:rPr kumimoji="1" lang="ja-JP" altLang="en-US" sz="3500" b="1" dirty="0" smtClean="0"/>
              <a:t>就職</a:t>
            </a:r>
            <a:r>
              <a:rPr lang="ja-JP" altLang="en-US" sz="3500" b="1" dirty="0" smtClean="0"/>
              <a:t>ブログにした理由</a:t>
            </a:r>
            <a:endParaRPr lang="en-US" altLang="ja-JP" sz="3500" b="1" dirty="0" smtClean="0"/>
          </a:p>
          <a:p>
            <a:pPr marL="0" indent="0">
              <a:buNone/>
            </a:pPr>
            <a:r>
              <a:rPr kumimoji="1" lang="ja-JP" altLang="en-US" sz="3000" dirty="0" smtClean="0"/>
              <a:t>スマートフォンで広告を載せる手段として、作成しやすく、気軽に読んでもらうため。</a:t>
            </a:r>
            <a:endParaRPr kumimoji="1" lang="en-US" altLang="ja-JP" sz="3000" dirty="0" smtClean="0"/>
          </a:p>
          <a:p>
            <a:r>
              <a:rPr kumimoji="1" lang="ja-JP" altLang="en-US" sz="3500" b="1" dirty="0" smtClean="0"/>
              <a:t>就活生に限定した理由</a:t>
            </a:r>
            <a:endParaRPr lang="en-US" altLang="ja-JP" sz="3500" b="1" dirty="0"/>
          </a:p>
          <a:p>
            <a:pPr marL="0" indent="0">
              <a:buNone/>
            </a:pPr>
            <a:r>
              <a:rPr lang="ja-JP" altLang="en-US" sz="3000" dirty="0"/>
              <a:t>就職</a:t>
            </a:r>
            <a:r>
              <a:rPr lang="ja-JP" altLang="en-US" sz="3000" dirty="0" smtClean="0"/>
              <a:t>に対しての</a:t>
            </a:r>
            <a:r>
              <a:rPr kumimoji="1" lang="ja-JP" altLang="en-US" sz="3000" dirty="0" smtClean="0"/>
              <a:t>関心</a:t>
            </a:r>
            <a:r>
              <a:rPr lang="ja-JP" altLang="en-US" sz="3000" dirty="0" smtClean="0"/>
              <a:t>を</a:t>
            </a:r>
            <a:r>
              <a:rPr kumimoji="1" lang="ja-JP" altLang="en-US" sz="3000" dirty="0" smtClean="0"/>
              <a:t>一定に近づけるため。</a:t>
            </a:r>
            <a:endParaRPr kumimoji="1" lang="en-US" altLang="ja-JP" sz="3000" dirty="0" smtClean="0"/>
          </a:p>
          <a:p>
            <a:r>
              <a:rPr lang="ja-JP" altLang="en-US" sz="3500" b="1" dirty="0" smtClean="0"/>
              <a:t>マイナビ・サニーライフ広告を用いた理由</a:t>
            </a:r>
            <a:endParaRPr kumimoji="1" lang="en-US" altLang="ja-JP" sz="3500" b="1" dirty="0" smtClean="0"/>
          </a:p>
          <a:p>
            <a:pPr marL="0" indent="0">
              <a:buNone/>
            </a:pPr>
            <a:r>
              <a:rPr kumimoji="1" lang="ja-JP" altLang="en-US" b="1" dirty="0" smtClean="0"/>
              <a:t>マイナビ</a:t>
            </a:r>
            <a:r>
              <a:rPr kumimoji="1" lang="en-US" altLang="ja-JP" dirty="0" smtClean="0"/>
              <a:t>…</a:t>
            </a:r>
            <a:r>
              <a:rPr kumimoji="1" lang="ja-JP" altLang="en-US" sz="3000" dirty="0" smtClean="0"/>
              <a:t>就活生対象にしたため、就職サイトが高い関心と考えたから。</a:t>
            </a:r>
            <a:endParaRPr kumimoji="1" lang="en-US" altLang="ja-JP" sz="3000" dirty="0" smtClean="0"/>
          </a:p>
          <a:p>
            <a:pPr marL="0" indent="0">
              <a:buNone/>
            </a:pPr>
            <a:r>
              <a:rPr lang="ja-JP" altLang="en-US" b="1" dirty="0" smtClean="0"/>
              <a:t>サニーライフ</a:t>
            </a:r>
            <a:r>
              <a:rPr lang="ja-JP" altLang="en-US" dirty="0" smtClean="0"/>
              <a:t>・・・</a:t>
            </a:r>
            <a:r>
              <a:rPr lang="ja-JP" altLang="en-US" sz="3000" dirty="0" smtClean="0"/>
              <a:t>多くの就活生にとって老人ホームは関心が低いと考えたから。</a:t>
            </a:r>
            <a:endParaRPr lang="en-US" altLang="ja-JP" sz="3000" dirty="0" smtClean="0"/>
          </a:p>
          <a:p>
            <a:pPr marL="0" indent="0">
              <a:buNone/>
            </a:pPr>
            <a:endParaRPr kumimoji="1" lang="ja-JP" altLang="en-US" dirty="0"/>
          </a:p>
        </p:txBody>
      </p:sp>
      <p:sp>
        <p:nvSpPr>
          <p:cNvPr id="4" name="スライド番号プレースホルダー 3"/>
          <p:cNvSpPr>
            <a:spLocks noGrp="1"/>
          </p:cNvSpPr>
          <p:nvPr>
            <p:ph type="sldNum" sz="quarter" idx="12"/>
          </p:nvPr>
        </p:nvSpPr>
        <p:spPr/>
        <p:txBody>
          <a:bodyPr/>
          <a:lstStyle/>
          <a:p>
            <a:fld id="{69A6FDD3-3E44-4751-ABCA-CC192DC5BFE5}" type="slidenum">
              <a:rPr kumimoji="1" lang="ja-JP" altLang="en-US" smtClean="0"/>
              <a:t>48</a:t>
            </a:fld>
            <a:endParaRPr kumimoji="1" lang="ja-JP" altLang="en-US"/>
          </a:p>
        </p:txBody>
      </p:sp>
    </p:spTree>
    <p:extLst>
      <p:ext uri="{BB962C8B-B14F-4D97-AF65-F5344CB8AC3E}">
        <p14:creationId xmlns:p14="http://schemas.microsoft.com/office/powerpoint/2010/main" val="265862375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ja-JP" altLang="en-US" dirty="0" smtClean="0"/>
              <a:t>検証に使用した自作広告</a:t>
            </a:r>
            <a:endParaRPr kumimoji="1" lang="ja-JP" altLang="en-US" dirty="0"/>
          </a:p>
        </p:txBody>
      </p:sp>
      <p:sp>
        <p:nvSpPr>
          <p:cNvPr id="4" name="スライド番号プレースホルダー 3"/>
          <p:cNvSpPr>
            <a:spLocks noGrp="1"/>
          </p:cNvSpPr>
          <p:nvPr>
            <p:ph type="sldNum" sz="quarter" idx="12"/>
          </p:nvPr>
        </p:nvSpPr>
        <p:spPr/>
        <p:txBody>
          <a:bodyPr/>
          <a:lstStyle/>
          <a:p>
            <a:fld id="{69A6FDD3-3E44-4751-ABCA-CC192DC5BFE5}" type="slidenum">
              <a:rPr kumimoji="1" lang="ja-JP" altLang="en-US" smtClean="0"/>
              <a:t>49</a:t>
            </a:fld>
            <a:endParaRPr kumimoji="1" lang="ja-JP" altLang="en-US"/>
          </a:p>
        </p:txBody>
      </p:sp>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1982582"/>
            <a:ext cx="3556000" cy="46068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599" y="2133592"/>
            <a:ext cx="3494878" cy="4383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テキスト ボックス 1"/>
          <p:cNvSpPr txBox="1"/>
          <p:nvPr/>
        </p:nvSpPr>
        <p:spPr>
          <a:xfrm>
            <a:off x="1516742" y="1596571"/>
            <a:ext cx="1494971" cy="369332"/>
          </a:xfrm>
          <a:prstGeom prst="rect">
            <a:avLst/>
          </a:prstGeom>
          <a:noFill/>
        </p:spPr>
        <p:txBody>
          <a:bodyPr wrap="square" rtlCol="0">
            <a:spAutoFit/>
          </a:bodyPr>
          <a:lstStyle/>
          <a:p>
            <a:r>
              <a:rPr kumimoji="1" lang="ja-JP" altLang="en-US" dirty="0" smtClean="0"/>
              <a:t>バナー広告</a:t>
            </a:r>
            <a:endParaRPr kumimoji="1" lang="ja-JP" altLang="en-US" dirty="0"/>
          </a:p>
        </p:txBody>
      </p:sp>
      <p:sp>
        <p:nvSpPr>
          <p:cNvPr id="3" name="テキスト ボックス 2"/>
          <p:cNvSpPr txBox="1"/>
          <p:nvPr/>
        </p:nvSpPr>
        <p:spPr>
          <a:xfrm>
            <a:off x="5094514" y="1596571"/>
            <a:ext cx="2249715" cy="369332"/>
          </a:xfrm>
          <a:prstGeom prst="rect">
            <a:avLst/>
          </a:prstGeom>
          <a:noFill/>
        </p:spPr>
        <p:txBody>
          <a:bodyPr wrap="square" rtlCol="0">
            <a:spAutoFit/>
          </a:bodyPr>
          <a:lstStyle/>
          <a:p>
            <a:r>
              <a:rPr kumimoji="1" lang="ja-JP" altLang="en-US" dirty="0" smtClean="0"/>
              <a:t>フローティング広告</a:t>
            </a:r>
            <a:endParaRPr kumimoji="1" lang="ja-JP" altLang="en-US" dirty="0"/>
          </a:p>
        </p:txBody>
      </p:sp>
      <p:sp>
        <p:nvSpPr>
          <p:cNvPr id="5" name="テキスト ボックス 4"/>
          <p:cNvSpPr txBox="1"/>
          <p:nvPr/>
        </p:nvSpPr>
        <p:spPr>
          <a:xfrm>
            <a:off x="159658" y="1233698"/>
            <a:ext cx="1175657" cy="369332"/>
          </a:xfrm>
          <a:prstGeom prst="rect">
            <a:avLst/>
          </a:prstGeom>
          <a:noFill/>
        </p:spPr>
        <p:txBody>
          <a:bodyPr wrap="square" rtlCol="0">
            <a:spAutoFit/>
          </a:bodyPr>
          <a:lstStyle/>
          <a:p>
            <a:r>
              <a:rPr kumimoji="1" lang="ja-JP" altLang="en-US" dirty="0" smtClean="0"/>
              <a:t>マイナビ</a:t>
            </a:r>
            <a:endParaRPr kumimoji="1" lang="ja-JP" altLang="en-US" dirty="0"/>
          </a:p>
        </p:txBody>
      </p:sp>
      <p:sp>
        <p:nvSpPr>
          <p:cNvPr id="8" name="雲 7"/>
          <p:cNvSpPr/>
          <p:nvPr/>
        </p:nvSpPr>
        <p:spPr>
          <a:xfrm>
            <a:off x="-413" y="986955"/>
            <a:ext cx="1495798" cy="862817"/>
          </a:xfrm>
          <a:prstGeom prst="cloud">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5142267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69A6FDD3-3E44-4751-ABCA-CC192DC5BFE5}" type="slidenum">
              <a:rPr kumimoji="1" lang="ja-JP" altLang="en-US" smtClean="0"/>
              <a:t>5</a:t>
            </a:fld>
            <a:endParaRPr kumimoji="1" lang="ja-JP" altLang="en-US"/>
          </a:p>
        </p:txBody>
      </p:sp>
      <p:grpSp>
        <p:nvGrpSpPr>
          <p:cNvPr id="5" name="グループ化 4"/>
          <p:cNvGrpSpPr/>
          <p:nvPr/>
        </p:nvGrpSpPr>
        <p:grpSpPr>
          <a:xfrm>
            <a:off x="-10345" y="0"/>
            <a:ext cx="9144001" cy="1153007"/>
            <a:chOff x="-34750" y="0"/>
            <a:chExt cx="9178750" cy="1158135"/>
          </a:xfrm>
        </p:grpSpPr>
        <p:sp>
          <p:nvSpPr>
            <p:cNvPr id="6" name="正方形/長方形 5"/>
            <p:cNvSpPr/>
            <p:nvPr/>
          </p:nvSpPr>
          <p:spPr>
            <a:xfrm>
              <a:off x="-34750" y="6007"/>
              <a:ext cx="1759545" cy="1152128"/>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smtClean="0">
                  <a:solidFill>
                    <a:schemeClr val="tx1"/>
                  </a:solidFill>
                  <a:latin typeface="+mn-ea"/>
                </a:rPr>
                <a:t>現状分析</a:t>
              </a:r>
              <a:endParaRPr lang="en-US" altLang="ja-JP" sz="2000" dirty="0" smtClean="0">
                <a:solidFill>
                  <a:schemeClr val="tx1"/>
                </a:solidFill>
                <a:latin typeface="+mn-ea"/>
              </a:endParaRPr>
            </a:p>
          </p:txBody>
        </p:sp>
        <p:sp>
          <p:nvSpPr>
            <p:cNvPr id="7" name="タイトル 1"/>
            <p:cNvSpPr txBox="1">
              <a:spLocks/>
            </p:cNvSpPr>
            <p:nvPr/>
          </p:nvSpPr>
          <p:spPr>
            <a:xfrm>
              <a:off x="1691680" y="0"/>
              <a:ext cx="7452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fontScale="92500" lnSpcReduction="20000"/>
            </a:bodyPr>
            <a:lstStyle/>
            <a:p>
              <a:pPr lvl="0" algn="ctr">
                <a:spcBef>
                  <a:spcPct val="0"/>
                </a:spcBef>
              </a:pPr>
              <a:r>
                <a:rPr kumimoji="1" lang="ja-JP" altLang="en-US" sz="4400" b="0" i="0" u="none" strike="noStrike" kern="1200" cap="none" spc="0" normalizeH="0" baseline="0" noProof="0" dirty="0" smtClean="0">
                  <a:ln>
                    <a:noFill/>
                  </a:ln>
                  <a:solidFill>
                    <a:schemeClr val="bg1"/>
                  </a:solidFill>
                  <a:effectLst/>
                  <a:uLnTx/>
                  <a:uFillTx/>
                  <a:latin typeface="HGP創英角ｺﾞｼｯｸUB" pitchFamily="50" charset="-128"/>
                  <a:ea typeface="HGP創英角ｺﾞｼｯｸUB" pitchFamily="50" charset="-128"/>
                </a:rPr>
                <a:t>スマートフォンの</a:t>
              </a:r>
              <a:r>
                <a:rPr kumimoji="1" lang="en-US" altLang="ja-JP" sz="4400" b="0" i="0" u="none" strike="noStrike" kern="1200" cap="none" spc="0" normalizeH="0" baseline="0" noProof="0" dirty="0" smtClean="0">
                  <a:ln>
                    <a:noFill/>
                  </a:ln>
                  <a:solidFill>
                    <a:schemeClr val="bg1"/>
                  </a:solidFill>
                  <a:effectLst/>
                  <a:uLnTx/>
                  <a:uFillTx/>
                  <a:latin typeface="HGP創英角ｺﾞｼｯｸUB" pitchFamily="50" charset="-128"/>
                  <a:ea typeface="HGP創英角ｺﾞｼｯｸUB" pitchFamily="50" charset="-128"/>
                </a:rPr>
                <a:t>FT</a:t>
              </a:r>
              <a:r>
                <a:rPr kumimoji="1" lang="ja-JP" altLang="en-US" sz="4400" b="0" i="0" u="none" strike="noStrike" kern="1200" cap="none" spc="0" normalizeH="0" baseline="0" noProof="0" dirty="0" smtClean="0">
                  <a:ln>
                    <a:noFill/>
                  </a:ln>
                  <a:solidFill>
                    <a:schemeClr val="bg1"/>
                  </a:solidFill>
                  <a:effectLst/>
                  <a:uLnTx/>
                  <a:uFillTx/>
                  <a:latin typeface="HGP創英角ｺﾞｼｯｸUB" pitchFamily="50" charset="-128"/>
                  <a:ea typeface="HGP創英角ｺﾞｼｯｸUB" pitchFamily="50" charset="-128"/>
                </a:rPr>
                <a:t>広告に注目</a:t>
              </a:r>
              <a:r>
                <a:rPr lang="ja-JP" altLang="en-US" sz="4400" dirty="0">
                  <a:solidFill>
                    <a:schemeClr val="bg1"/>
                  </a:solidFill>
                  <a:latin typeface="HGP創英角ｺﾞｼｯｸUB" pitchFamily="50" charset="-128"/>
                  <a:ea typeface="HGP創英角ｺﾞｼｯｸUB" pitchFamily="50" charset="-128"/>
                </a:rPr>
                <a:t>する</a:t>
              </a:r>
              <a:r>
                <a:rPr kumimoji="1" lang="ja-JP" altLang="en-US" sz="4400" b="0" i="0" u="none" strike="noStrike" kern="1200" cap="none" spc="0" normalizeH="0" baseline="0" noProof="0" dirty="0" smtClean="0">
                  <a:ln>
                    <a:noFill/>
                  </a:ln>
                  <a:solidFill>
                    <a:schemeClr val="bg1"/>
                  </a:solidFill>
                  <a:effectLst/>
                  <a:uLnTx/>
                  <a:uFillTx/>
                  <a:latin typeface="HGP創英角ｺﾞｼｯｸUB" pitchFamily="50" charset="-128"/>
                  <a:ea typeface="HGP創英角ｺﾞｼｯｸUB" pitchFamily="50" charset="-128"/>
                </a:rPr>
                <a:t>理由</a:t>
              </a:r>
              <a:endParaRPr kumimoji="1" lang="ja-JP" altLang="en-US" sz="4400" b="0" i="0" u="none" strike="noStrike" kern="1200" cap="none" spc="0" normalizeH="0" baseline="0" noProof="0" dirty="0">
                <a:ln>
                  <a:noFill/>
                </a:ln>
                <a:solidFill>
                  <a:schemeClr val="bg1"/>
                </a:solidFill>
                <a:effectLst/>
                <a:uLnTx/>
                <a:uFillTx/>
                <a:latin typeface="HGP創英角ｺﾞｼｯｸUB" pitchFamily="50" charset="-128"/>
                <a:ea typeface="HGP創英角ｺﾞｼｯｸUB" pitchFamily="50" charset="-128"/>
              </a:endParaRPr>
            </a:p>
          </p:txBody>
        </p:sp>
      </p:grpSp>
      <p:sp>
        <p:nvSpPr>
          <p:cNvPr id="15" name="角丸四角形 14"/>
          <p:cNvSpPr/>
          <p:nvPr/>
        </p:nvSpPr>
        <p:spPr>
          <a:xfrm>
            <a:off x="322729" y="2057400"/>
            <a:ext cx="8579224" cy="184224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3200" dirty="0" smtClean="0">
                <a:solidFill>
                  <a:schemeClr val="tx1"/>
                </a:solidFill>
                <a:latin typeface="+mn-ea"/>
              </a:rPr>
              <a:t>1.</a:t>
            </a:r>
            <a:r>
              <a:rPr lang="ja-JP" altLang="en-US" sz="3200" dirty="0" smtClean="0">
                <a:solidFill>
                  <a:schemeClr val="tx1"/>
                </a:solidFill>
                <a:latin typeface="+mn-ea"/>
              </a:rPr>
              <a:t>インターネット広告</a:t>
            </a:r>
            <a:r>
              <a:rPr lang="ja-JP" altLang="en-US" sz="3200" dirty="0">
                <a:solidFill>
                  <a:schemeClr val="tx1"/>
                </a:solidFill>
                <a:latin typeface="+mn-ea"/>
              </a:rPr>
              <a:t>の重要性。</a:t>
            </a:r>
            <a:endParaRPr lang="en-US" altLang="ja-JP" sz="3200" dirty="0">
              <a:solidFill>
                <a:schemeClr val="tx1"/>
              </a:solidFill>
              <a:latin typeface="+mn-ea"/>
            </a:endParaRPr>
          </a:p>
          <a:p>
            <a:r>
              <a:rPr lang="en-US" altLang="ja-JP" sz="3200" dirty="0">
                <a:solidFill>
                  <a:schemeClr val="tx1"/>
                </a:solidFill>
                <a:latin typeface="+mn-ea"/>
              </a:rPr>
              <a:t>2</a:t>
            </a:r>
            <a:r>
              <a:rPr lang="en-US" altLang="ja-JP" sz="3200" dirty="0" smtClean="0">
                <a:solidFill>
                  <a:schemeClr val="tx1"/>
                </a:solidFill>
                <a:latin typeface="+mn-ea"/>
              </a:rPr>
              <a:t>.</a:t>
            </a:r>
            <a:r>
              <a:rPr lang="ja-JP" altLang="en-US" sz="3200" dirty="0" smtClean="0">
                <a:solidFill>
                  <a:schemeClr val="tx1"/>
                </a:solidFill>
                <a:latin typeface="+mn-ea"/>
              </a:rPr>
              <a:t>スマートフォン</a:t>
            </a:r>
            <a:r>
              <a:rPr lang="ja-JP" altLang="en-US" sz="3200" dirty="0">
                <a:solidFill>
                  <a:schemeClr val="tx1"/>
                </a:solidFill>
                <a:latin typeface="+mn-ea"/>
              </a:rPr>
              <a:t>の普及</a:t>
            </a:r>
            <a:r>
              <a:rPr lang="ja-JP" altLang="en-US" sz="3200" dirty="0" smtClean="0">
                <a:solidFill>
                  <a:schemeClr val="tx1"/>
                </a:solidFill>
                <a:latin typeface="+mn-ea"/>
              </a:rPr>
              <a:t>。</a:t>
            </a:r>
            <a:endParaRPr lang="en-US" altLang="ja-JP" sz="3200" dirty="0" smtClean="0">
              <a:solidFill>
                <a:schemeClr val="tx1"/>
              </a:solidFill>
              <a:latin typeface="+mn-ea"/>
            </a:endParaRPr>
          </a:p>
          <a:p>
            <a:r>
              <a:rPr lang="en-US" altLang="ja-JP" sz="3200" dirty="0">
                <a:solidFill>
                  <a:schemeClr val="tx1"/>
                </a:solidFill>
                <a:latin typeface="+mn-ea"/>
              </a:rPr>
              <a:t>3</a:t>
            </a:r>
            <a:r>
              <a:rPr lang="en-US" altLang="ja-JP" sz="3200" dirty="0" smtClean="0">
                <a:solidFill>
                  <a:schemeClr val="tx1"/>
                </a:solidFill>
                <a:latin typeface="+mn-ea"/>
              </a:rPr>
              <a:t>.</a:t>
            </a:r>
            <a:r>
              <a:rPr lang="ja-JP" altLang="en-US" sz="3200" dirty="0">
                <a:solidFill>
                  <a:schemeClr val="tx1"/>
                </a:solidFill>
                <a:latin typeface="+mn-ea"/>
              </a:rPr>
              <a:t>一般的な</a:t>
            </a:r>
            <a:r>
              <a:rPr lang="en-US" altLang="ja-JP" sz="3200" dirty="0">
                <a:solidFill>
                  <a:schemeClr val="tx1"/>
                </a:solidFill>
                <a:latin typeface="+mn-ea"/>
              </a:rPr>
              <a:t>WEB</a:t>
            </a:r>
            <a:r>
              <a:rPr lang="ja-JP" altLang="en-US" sz="3200" dirty="0">
                <a:solidFill>
                  <a:schemeClr val="tx1"/>
                </a:solidFill>
                <a:latin typeface="+mn-ea"/>
              </a:rPr>
              <a:t>広告の効果が薄れてきている</a:t>
            </a:r>
            <a:r>
              <a:rPr lang="ja-JP" altLang="en-US" sz="3200" dirty="0">
                <a:solidFill>
                  <a:schemeClr val="tx1"/>
                </a:solidFill>
              </a:rPr>
              <a:t>。</a:t>
            </a:r>
            <a:endParaRPr lang="en-US" altLang="ja-JP" sz="3200" dirty="0">
              <a:solidFill>
                <a:schemeClr val="tx1"/>
              </a:solidFill>
            </a:endParaRPr>
          </a:p>
        </p:txBody>
      </p:sp>
      <p:sp>
        <p:nvSpPr>
          <p:cNvPr id="17" name="テキスト ボックス 16"/>
          <p:cNvSpPr txBox="1"/>
          <p:nvPr/>
        </p:nvSpPr>
        <p:spPr>
          <a:xfrm>
            <a:off x="1963271" y="4477871"/>
            <a:ext cx="5015753" cy="830997"/>
          </a:xfrm>
          <a:prstGeom prst="rect">
            <a:avLst/>
          </a:prstGeom>
          <a:solidFill>
            <a:schemeClr val="tx2">
              <a:lumMod val="40000"/>
              <a:lumOff val="60000"/>
            </a:schemeClr>
          </a:solidFill>
          <a:ln>
            <a:solidFill>
              <a:schemeClr val="tx2">
                <a:lumMod val="20000"/>
                <a:lumOff val="80000"/>
              </a:schemeClr>
            </a:solidFill>
          </a:ln>
        </p:spPr>
        <p:txBody>
          <a:bodyPr wrap="square" rtlCol="0">
            <a:spAutoFit/>
          </a:bodyPr>
          <a:lstStyle/>
          <a:p>
            <a:pPr algn="ctr"/>
            <a:r>
              <a:rPr kumimoji="1" lang="ja-JP" altLang="en-US" sz="4800" dirty="0" smtClean="0">
                <a:latin typeface="HGP創英角ｺﾞｼｯｸUB" pitchFamily="50" charset="-128"/>
                <a:ea typeface="HGP創英角ｺﾞｼｯｸUB" pitchFamily="50" charset="-128"/>
              </a:rPr>
              <a:t>この三点に着目</a:t>
            </a:r>
            <a:endParaRPr kumimoji="1" lang="ja-JP" altLang="en-US" sz="4800" dirty="0">
              <a:latin typeface="HGP創英角ｺﾞｼｯｸUB" pitchFamily="50" charset="-128"/>
              <a:ea typeface="HGP創英角ｺﾞｼｯｸUB" pitchFamily="50" charset="-128"/>
            </a:endParaRPr>
          </a:p>
        </p:txBody>
      </p:sp>
    </p:spTree>
    <p:extLst>
      <p:ext uri="{BB962C8B-B14F-4D97-AF65-F5344CB8AC3E}">
        <p14:creationId xmlns:p14="http://schemas.microsoft.com/office/powerpoint/2010/main" val="29161944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lang="ja-JP" altLang="en-US" dirty="0"/>
              <a:t>検証に使用した自作広告</a:t>
            </a:r>
            <a:endParaRPr kumimoji="1" lang="ja-JP" altLang="en-US" dirty="0"/>
          </a:p>
        </p:txBody>
      </p:sp>
      <p:sp>
        <p:nvSpPr>
          <p:cNvPr id="2" name="スライド番号プレースホルダー 1"/>
          <p:cNvSpPr>
            <a:spLocks noGrp="1"/>
          </p:cNvSpPr>
          <p:nvPr>
            <p:ph type="sldNum" sz="quarter" idx="12"/>
          </p:nvPr>
        </p:nvSpPr>
        <p:spPr/>
        <p:txBody>
          <a:bodyPr/>
          <a:lstStyle/>
          <a:p>
            <a:fld id="{69A6FDD3-3E44-4751-ABCA-CC192DC5BFE5}" type="slidenum">
              <a:rPr kumimoji="1" lang="ja-JP" altLang="en-US" smtClean="0"/>
              <a:t>50</a:t>
            </a:fld>
            <a:endParaRPr kumimoji="1" lang="ja-JP" altLang="en-US"/>
          </a:p>
        </p:txBody>
      </p:sp>
      <p:pic>
        <p:nvPicPr>
          <p:cNvPr id="3"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88114" y="2116204"/>
            <a:ext cx="3606085" cy="46330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4114" y="2196115"/>
            <a:ext cx="3463699" cy="44732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テキスト ボックス 5"/>
          <p:cNvSpPr txBox="1"/>
          <p:nvPr/>
        </p:nvSpPr>
        <p:spPr>
          <a:xfrm>
            <a:off x="1516742" y="1596571"/>
            <a:ext cx="1494971" cy="369332"/>
          </a:xfrm>
          <a:prstGeom prst="rect">
            <a:avLst/>
          </a:prstGeom>
          <a:noFill/>
        </p:spPr>
        <p:txBody>
          <a:bodyPr wrap="square" rtlCol="0">
            <a:spAutoFit/>
          </a:bodyPr>
          <a:lstStyle/>
          <a:p>
            <a:r>
              <a:rPr kumimoji="1" lang="ja-JP" altLang="en-US" dirty="0" smtClean="0"/>
              <a:t>バナー広告</a:t>
            </a:r>
            <a:endParaRPr kumimoji="1" lang="ja-JP" altLang="en-US" dirty="0"/>
          </a:p>
        </p:txBody>
      </p:sp>
      <p:sp>
        <p:nvSpPr>
          <p:cNvPr id="8" name="テキスト ボックス 7"/>
          <p:cNvSpPr txBox="1"/>
          <p:nvPr/>
        </p:nvSpPr>
        <p:spPr>
          <a:xfrm>
            <a:off x="5094514" y="1596571"/>
            <a:ext cx="2249715" cy="369332"/>
          </a:xfrm>
          <a:prstGeom prst="rect">
            <a:avLst/>
          </a:prstGeom>
          <a:noFill/>
        </p:spPr>
        <p:txBody>
          <a:bodyPr wrap="square" rtlCol="0">
            <a:spAutoFit/>
          </a:bodyPr>
          <a:lstStyle/>
          <a:p>
            <a:r>
              <a:rPr kumimoji="1" lang="ja-JP" altLang="en-US" dirty="0" smtClean="0"/>
              <a:t>フローティング広告</a:t>
            </a:r>
            <a:endParaRPr kumimoji="1" lang="ja-JP" altLang="en-US" dirty="0"/>
          </a:p>
        </p:txBody>
      </p:sp>
      <p:sp>
        <p:nvSpPr>
          <p:cNvPr id="9" name="テキスト ボックス 8"/>
          <p:cNvSpPr txBox="1"/>
          <p:nvPr/>
        </p:nvSpPr>
        <p:spPr>
          <a:xfrm>
            <a:off x="130629" y="1227239"/>
            <a:ext cx="1567542" cy="369332"/>
          </a:xfrm>
          <a:prstGeom prst="rect">
            <a:avLst/>
          </a:prstGeom>
          <a:noFill/>
        </p:spPr>
        <p:txBody>
          <a:bodyPr wrap="square" rtlCol="0">
            <a:spAutoFit/>
          </a:bodyPr>
          <a:lstStyle/>
          <a:p>
            <a:r>
              <a:rPr lang="ja-JP" altLang="en-US" dirty="0"/>
              <a:t>サニーライフ</a:t>
            </a:r>
            <a:endParaRPr kumimoji="1" lang="ja-JP" altLang="en-US" dirty="0"/>
          </a:p>
        </p:txBody>
      </p:sp>
      <p:sp>
        <p:nvSpPr>
          <p:cNvPr id="5" name="雲 4"/>
          <p:cNvSpPr/>
          <p:nvPr/>
        </p:nvSpPr>
        <p:spPr>
          <a:xfrm>
            <a:off x="0" y="965982"/>
            <a:ext cx="1601634" cy="891846"/>
          </a:xfrm>
          <a:prstGeom prst="cloud">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20343006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562074"/>
          </a:xfrm>
        </p:spPr>
        <p:txBody>
          <a:bodyPr>
            <a:normAutofit fontScale="90000"/>
          </a:bodyPr>
          <a:lstStyle/>
          <a:p>
            <a:endParaRPr kumimoji="1" lang="ja-JP" altLang="en-US" dirty="0"/>
          </a:p>
        </p:txBody>
      </p:sp>
      <p:sp>
        <p:nvSpPr>
          <p:cNvPr id="3" name="コンテンツ プレースホルダー 2"/>
          <p:cNvSpPr>
            <a:spLocks noGrp="1"/>
          </p:cNvSpPr>
          <p:nvPr>
            <p:ph idx="1"/>
          </p:nvPr>
        </p:nvSpPr>
        <p:spPr/>
        <p:txBody>
          <a:bodyPr/>
          <a:lstStyle/>
          <a:p>
            <a:r>
              <a:rPr kumimoji="1" lang="ja-JP" altLang="en-US" sz="2400" dirty="0" smtClean="0">
                <a:latin typeface="+mn-ea"/>
              </a:rPr>
              <a:t>電通　</a:t>
            </a:r>
            <a:r>
              <a:rPr lang="en-US" altLang="ja-JP" sz="2400" dirty="0" smtClean="0">
                <a:latin typeface="+mn-ea"/>
                <a:hlinkClick r:id="rId2"/>
              </a:rPr>
              <a:t>http</a:t>
            </a:r>
            <a:r>
              <a:rPr lang="en-US" altLang="ja-JP" sz="2400" dirty="0">
                <a:latin typeface="+mn-ea"/>
                <a:hlinkClick r:id="rId2"/>
              </a:rPr>
              <a:t>://www.dentsu.co.jp</a:t>
            </a:r>
            <a:r>
              <a:rPr lang="en-US" altLang="ja-JP" sz="2400" dirty="0" smtClean="0">
                <a:latin typeface="+mn-ea"/>
                <a:hlinkClick r:id="rId2"/>
              </a:rPr>
              <a:t>/</a:t>
            </a:r>
            <a:endParaRPr lang="en-US" altLang="ja-JP" sz="2400" dirty="0" smtClean="0">
              <a:latin typeface="+mn-ea"/>
            </a:endParaRPr>
          </a:p>
          <a:p>
            <a:r>
              <a:rPr kumimoji="1" lang="ja-JP" altLang="en-US" sz="2400" dirty="0" smtClean="0">
                <a:latin typeface="+mn-ea"/>
              </a:rPr>
              <a:t>インターネット広告推進協議会</a:t>
            </a:r>
            <a:r>
              <a:rPr lang="en-US" altLang="ja-JP" sz="2400" dirty="0">
                <a:latin typeface="+mn-ea"/>
                <a:hlinkClick r:id="rId3"/>
              </a:rPr>
              <a:t>http://www.jiaa.org</a:t>
            </a:r>
            <a:r>
              <a:rPr lang="en-US" altLang="ja-JP" sz="2400" dirty="0" smtClean="0">
                <a:latin typeface="+mn-ea"/>
                <a:hlinkClick r:id="rId3"/>
              </a:rPr>
              <a:t>/</a:t>
            </a:r>
            <a:endParaRPr lang="en-US" altLang="ja-JP" sz="2400" dirty="0" smtClean="0">
              <a:latin typeface="+mn-ea"/>
            </a:endParaRPr>
          </a:p>
          <a:p>
            <a:r>
              <a:rPr lang="en-US" altLang="ja-JP" sz="2400" dirty="0" err="1">
                <a:latin typeface="+mn-ea"/>
              </a:rPr>
              <a:t>KEiTAi</a:t>
            </a:r>
            <a:r>
              <a:rPr lang="en-US" altLang="ja-JP" sz="2400" dirty="0">
                <a:latin typeface="+mn-ea"/>
              </a:rPr>
              <a:t>  </a:t>
            </a:r>
            <a:r>
              <a:rPr lang="en-US" altLang="ja-JP" sz="2400" dirty="0" err="1" smtClean="0">
                <a:latin typeface="+mn-ea"/>
              </a:rPr>
              <a:t>AFFiLiATE</a:t>
            </a:r>
            <a:r>
              <a:rPr lang="ja-JP" altLang="en-US" sz="2400" dirty="0" smtClean="0">
                <a:latin typeface="+mn-ea"/>
              </a:rPr>
              <a:t>　</a:t>
            </a:r>
            <a:r>
              <a:rPr lang="en-US" altLang="ja-JP" sz="2400" dirty="0">
                <a:latin typeface="+mn-ea"/>
                <a:hlinkClick r:id="rId4"/>
              </a:rPr>
              <a:t>http://keitaiaf.jp</a:t>
            </a:r>
            <a:r>
              <a:rPr lang="en-US" altLang="ja-JP" sz="2400" dirty="0" smtClean="0">
                <a:latin typeface="+mn-ea"/>
                <a:hlinkClick r:id="rId4"/>
              </a:rPr>
              <a:t>/</a:t>
            </a:r>
            <a:endParaRPr lang="ja-JP" altLang="en-US" sz="2400" dirty="0">
              <a:latin typeface="+mn-ea"/>
            </a:endParaRPr>
          </a:p>
          <a:p>
            <a:r>
              <a:rPr lang="ja-JP" altLang="en-US" sz="2400" dirty="0">
                <a:latin typeface="+mn-ea"/>
              </a:rPr>
              <a:t>インターネット広告のひみつ</a:t>
            </a:r>
            <a:r>
              <a:rPr lang="en-US" altLang="ja-JP" sz="2400" dirty="0" smtClean="0">
                <a:latin typeface="+mn-ea"/>
              </a:rPr>
              <a:t>http</a:t>
            </a:r>
            <a:r>
              <a:rPr lang="en-US" altLang="ja-JP" sz="2400" dirty="0">
                <a:latin typeface="+mn-ea"/>
              </a:rPr>
              <a:t>://www.netadreport.com/index.html </a:t>
            </a:r>
            <a:endParaRPr lang="ja-JP" altLang="en-US" sz="2400" dirty="0">
              <a:latin typeface="+mn-ea"/>
            </a:endParaRPr>
          </a:p>
          <a:p>
            <a:r>
              <a:rPr lang="en-US" altLang="ja-JP" sz="2400" dirty="0" err="1">
                <a:latin typeface="+mn-ea"/>
              </a:rPr>
              <a:t>Kitada</a:t>
            </a:r>
            <a:r>
              <a:rPr lang="en-US" altLang="ja-JP" sz="2400" dirty="0">
                <a:latin typeface="+mn-ea"/>
              </a:rPr>
              <a:t> Home </a:t>
            </a:r>
            <a:r>
              <a:rPr lang="en-US" altLang="ja-JP" sz="2400" dirty="0" smtClean="0">
                <a:latin typeface="+mn-ea"/>
              </a:rPr>
              <a:t>Page </a:t>
            </a:r>
          </a:p>
          <a:p>
            <a:pPr marL="0" indent="0">
              <a:buNone/>
            </a:pPr>
            <a:r>
              <a:rPr lang="ja-JP" altLang="en-US" sz="2400" dirty="0" smtClean="0">
                <a:latin typeface="+mn-ea"/>
              </a:rPr>
              <a:t>　　</a:t>
            </a:r>
            <a:r>
              <a:rPr lang="en-US" altLang="ja-JP" sz="2400" dirty="0" smtClean="0">
                <a:latin typeface="+mn-ea"/>
              </a:rPr>
              <a:t>http://ecl.info.kindai.ac.jp/~kitada/index.html </a:t>
            </a:r>
          </a:p>
          <a:p>
            <a:pPr marL="0" indent="0">
              <a:buNone/>
            </a:pPr>
            <a:r>
              <a:rPr lang="ja-JP" altLang="en-US" sz="2400" dirty="0">
                <a:latin typeface="+mn-ea"/>
              </a:rPr>
              <a:t>　</a:t>
            </a:r>
            <a:r>
              <a:rPr lang="ja-JP" altLang="en-US" sz="2400" dirty="0" smtClean="0">
                <a:latin typeface="+mn-ea"/>
              </a:rPr>
              <a:t>　</a:t>
            </a:r>
            <a:endParaRPr kumimoji="1" lang="ja-JP" altLang="en-US" dirty="0">
              <a:latin typeface="+mn-ea"/>
            </a:endParaRPr>
          </a:p>
        </p:txBody>
      </p:sp>
      <p:sp>
        <p:nvSpPr>
          <p:cNvPr id="5" name="タイトル 1"/>
          <p:cNvSpPr txBox="1">
            <a:spLocks/>
          </p:cNvSpPr>
          <p:nvPr/>
        </p:nvSpPr>
        <p:spPr>
          <a:xfrm>
            <a:off x="0" y="0"/>
            <a:ext cx="9144000" cy="115212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p>
            <a:pPr lvl="0" algn="ctr">
              <a:spcBef>
                <a:spcPct val="0"/>
              </a:spcBef>
            </a:pPr>
            <a:r>
              <a:rPr lang="ja-JP" altLang="en-US" sz="4400" dirty="0" smtClean="0">
                <a:solidFill>
                  <a:schemeClr val="bg1"/>
                </a:solidFill>
                <a:latin typeface="HGP創英角ｺﾞｼｯｸUB" pitchFamily="50" charset="-128"/>
                <a:ea typeface="HGP創英角ｺﾞｼｯｸUB" pitchFamily="50" charset="-128"/>
              </a:rPr>
              <a:t>参考</a:t>
            </a:r>
            <a:r>
              <a:rPr lang="en-US" altLang="ja-JP" sz="4400" dirty="0" smtClean="0">
                <a:solidFill>
                  <a:schemeClr val="bg1"/>
                </a:solidFill>
                <a:latin typeface="HGP創英角ｺﾞｼｯｸUB" pitchFamily="50" charset="-128"/>
                <a:ea typeface="HGP創英角ｺﾞｼｯｸUB" pitchFamily="50" charset="-128"/>
              </a:rPr>
              <a:t>URL</a:t>
            </a:r>
            <a:endParaRPr kumimoji="1" lang="ja-JP" altLang="en-US" sz="4400" b="0" i="0" u="none" strike="noStrike" kern="1200" cap="none" spc="0" normalizeH="0" baseline="0" noProof="0" dirty="0">
              <a:ln>
                <a:noFill/>
              </a:ln>
              <a:solidFill>
                <a:schemeClr val="bg1"/>
              </a:solidFill>
              <a:effectLst/>
              <a:uLnTx/>
              <a:uFillTx/>
              <a:latin typeface="HGP創英角ｺﾞｼｯｸUB" pitchFamily="50" charset="-128"/>
              <a:ea typeface="HGP創英角ｺﾞｼｯｸUB" pitchFamily="50" charset="-128"/>
            </a:endParaRPr>
          </a:p>
        </p:txBody>
      </p:sp>
      <p:sp>
        <p:nvSpPr>
          <p:cNvPr id="4" name="スライド番号プレースホルダー 3"/>
          <p:cNvSpPr>
            <a:spLocks noGrp="1"/>
          </p:cNvSpPr>
          <p:nvPr>
            <p:ph type="sldNum" sz="quarter" idx="12"/>
          </p:nvPr>
        </p:nvSpPr>
        <p:spPr/>
        <p:txBody>
          <a:bodyPr/>
          <a:lstStyle/>
          <a:p>
            <a:fld id="{69A6FDD3-3E44-4751-ABCA-CC192DC5BFE5}" type="slidenum">
              <a:rPr kumimoji="1" lang="ja-JP" altLang="en-US" smtClean="0"/>
              <a:t>51</a:t>
            </a:fld>
            <a:endParaRPr kumimoji="1" lang="ja-JP" altLang="en-US"/>
          </a:p>
        </p:txBody>
      </p:sp>
    </p:spTree>
    <p:extLst>
      <p:ext uri="{BB962C8B-B14F-4D97-AF65-F5344CB8AC3E}">
        <p14:creationId xmlns:p14="http://schemas.microsoft.com/office/powerpoint/2010/main" val="153442160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634082"/>
          </a:xfrm>
        </p:spPr>
        <p:txBody>
          <a:bodyPr>
            <a:normAutofit fontScale="90000"/>
          </a:bodyPr>
          <a:lstStyle/>
          <a:p>
            <a:endParaRPr kumimoji="1" lang="ja-JP" altLang="en-US" dirty="0"/>
          </a:p>
        </p:txBody>
      </p:sp>
      <p:sp>
        <p:nvSpPr>
          <p:cNvPr id="4" name="コンテンツ プレースホルダ 2"/>
          <p:cNvSpPr>
            <a:spLocks noGrp="1"/>
          </p:cNvSpPr>
          <p:nvPr>
            <p:ph idx="1"/>
          </p:nvPr>
        </p:nvSpPr>
        <p:spPr>
          <a:xfrm>
            <a:off x="539552" y="1600200"/>
            <a:ext cx="8424936" cy="4495800"/>
          </a:xfrm>
          <a:prstGeom prst="rect">
            <a:avLst/>
          </a:prstGeom>
        </p:spPr>
        <p:txBody>
          <a:bodyPr>
            <a:norm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2400" b="0" i="0" u="none" strike="noStrike" kern="0" cap="none" spc="0" normalizeH="0" baseline="0" noProof="0" dirty="0" smtClean="0">
              <a:ln>
                <a:noFill/>
              </a:ln>
              <a:solidFill>
                <a:sysClr val="windowText" lastClr="000000"/>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2400" b="0" i="0" u="none" strike="noStrike" kern="0" cap="none" spc="0" normalizeH="0" baseline="0" noProof="0" dirty="0" smtClean="0">
                <a:ln>
                  <a:noFill/>
                </a:ln>
                <a:solidFill>
                  <a:sysClr val="windowText" lastClr="000000"/>
                </a:solidFill>
                <a:effectLst/>
                <a:uLnTx/>
                <a:uFillTx/>
                <a:latin typeface="+mn-ea"/>
              </a:rPr>
              <a:t>・嶋村和恵 （</a:t>
            </a:r>
            <a:r>
              <a:rPr kumimoji="0" lang="en-US" altLang="ja-JP" sz="2400" b="0" i="0" u="none" strike="noStrike" kern="0" cap="none" spc="0" normalizeH="0" baseline="0" noProof="0" dirty="0" smtClean="0">
                <a:ln>
                  <a:noFill/>
                </a:ln>
                <a:solidFill>
                  <a:sysClr val="windowText" lastClr="000000"/>
                </a:solidFill>
                <a:effectLst/>
                <a:uLnTx/>
                <a:uFillTx/>
                <a:latin typeface="+mn-ea"/>
              </a:rPr>
              <a:t>2006</a:t>
            </a:r>
            <a:r>
              <a:rPr kumimoji="0" lang="ja-JP" altLang="en-US" sz="2400" b="0" i="0" u="none" strike="noStrike" kern="0" cap="none" spc="0" normalizeH="0" baseline="0" noProof="0" dirty="0" smtClean="0">
                <a:ln>
                  <a:noFill/>
                </a:ln>
                <a:solidFill>
                  <a:sysClr val="windowText" lastClr="000000"/>
                </a:solidFill>
                <a:effectLst/>
                <a:uLnTx/>
                <a:uFillTx/>
                <a:latin typeface="+mn-ea"/>
              </a:rPr>
              <a:t>） </a:t>
            </a:r>
            <a:r>
              <a:rPr kumimoji="0" lang="en-US" altLang="ja-JP" sz="2400" b="0" i="0" u="none" strike="noStrike" kern="0" cap="none" spc="0" normalizeH="0" baseline="0" noProof="0" dirty="0" smtClean="0">
                <a:ln>
                  <a:noFill/>
                </a:ln>
                <a:solidFill>
                  <a:sysClr val="windowText" lastClr="000000"/>
                </a:solidFill>
                <a:effectLst/>
                <a:uLnTx/>
                <a:uFillTx/>
                <a:latin typeface="+mn-ea"/>
              </a:rPr>
              <a:t>『</a:t>
            </a:r>
            <a:r>
              <a:rPr kumimoji="0" lang="ja-JP" altLang="en-US" sz="2400" b="0" i="0" u="none" strike="noStrike" kern="0" cap="none" spc="0" normalizeH="0" baseline="0" noProof="0" dirty="0" smtClean="0">
                <a:ln>
                  <a:noFill/>
                </a:ln>
                <a:solidFill>
                  <a:sysClr val="windowText" lastClr="000000"/>
                </a:solidFill>
                <a:effectLst/>
                <a:uLnTx/>
                <a:uFillTx/>
                <a:latin typeface="+mn-ea"/>
              </a:rPr>
              <a:t>新しい広告</a:t>
            </a:r>
            <a:r>
              <a:rPr kumimoji="0" lang="en-US" altLang="ja-JP" sz="2400" b="0" i="0" u="none" strike="noStrike" kern="0" cap="none" spc="0" normalizeH="0" baseline="0" noProof="0" dirty="0" smtClean="0">
                <a:ln>
                  <a:noFill/>
                </a:ln>
                <a:solidFill>
                  <a:sysClr val="windowText" lastClr="000000"/>
                </a:solidFill>
                <a:effectLst/>
                <a:uLnTx/>
                <a:uFillTx/>
                <a:latin typeface="+mn-ea"/>
              </a:rPr>
              <a:t>』 </a:t>
            </a:r>
            <a:r>
              <a:rPr kumimoji="0" lang="ja-JP" altLang="en-US" sz="2400" b="0" i="0" u="none" strike="noStrike" kern="0" cap="none" spc="0" normalizeH="0" baseline="0" noProof="0" dirty="0" smtClean="0">
                <a:ln>
                  <a:noFill/>
                </a:ln>
                <a:solidFill>
                  <a:sysClr val="windowText" lastClr="000000"/>
                </a:solidFill>
                <a:effectLst/>
                <a:uLnTx/>
                <a:uFillTx/>
                <a:latin typeface="+mn-ea"/>
              </a:rPr>
              <a:t>株式会社電通</a:t>
            </a:r>
            <a:endParaRPr kumimoji="0" lang="en-US" altLang="ja-JP" sz="2400" b="0" i="0" u="none" strike="noStrike" kern="0" cap="none" spc="0" normalizeH="0" baseline="0" noProof="0" dirty="0">
              <a:ln>
                <a:noFill/>
              </a:ln>
              <a:solidFill>
                <a:sysClr val="windowText" lastClr="000000"/>
              </a:solidFill>
              <a:effectLst/>
              <a:uLnTx/>
              <a:uFillTx/>
              <a:latin typeface="+mn-ea"/>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2400" b="0" i="0" u="none" strike="noStrike" kern="0" cap="none" spc="0" normalizeH="0" baseline="0" noProof="0" dirty="0" smtClean="0">
                <a:ln>
                  <a:noFill/>
                </a:ln>
                <a:solidFill>
                  <a:sysClr val="windowText" lastClr="000000"/>
                </a:solidFill>
                <a:effectLst/>
                <a:uLnTx/>
                <a:uFillTx/>
                <a:latin typeface="+mn-ea"/>
              </a:rPr>
              <a:t>・梶山皓 （</a:t>
            </a:r>
            <a:r>
              <a:rPr kumimoji="0" lang="en-US" altLang="ja-JP" sz="2400" b="0" i="0" u="none" strike="noStrike" kern="0" cap="none" spc="0" normalizeH="0" baseline="0" noProof="0" dirty="0" smtClean="0">
                <a:ln>
                  <a:noFill/>
                </a:ln>
                <a:solidFill>
                  <a:sysClr val="windowText" lastClr="000000"/>
                </a:solidFill>
                <a:effectLst/>
                <a:uLnTx/>
                <a:uFillTx/>
                <a:latin typeface="+mn-ea"/>
              </a:rPr>
              <a:t>2007</a:t>
            </a:r>
            <a:r>
              <a:rPr kumimoji="0" lang="ja-JP" altLang="en-US" sz="2400" b="0" i="0" u="none" strike="noStrike" kern="0" cap="none" spc="0" normalizeH="0" baseline="0" noProof="0" dirty="0" smtClean="0">
                <a:ln>
                  <a:noFill/>
                </a:ln>
                <a:solidFill>
                  <a:sysClr val="windowText" lastClr="000000"/>
                </a:solidFill>
                <a:effectLst/>
                <a:uLnTx/>
                <a:uFillTx/>
                <a:latin typeface="+mn-ea"/>
              </a:rPr>
              <a:t>） </a:t>
            </a:r>
            <a:r>
              <a:rPr kumimoji="0" lang="en-US" altLang="ja-JP" sz="2400" b="0" i="0" u="none" strike="noStrike" kern="0" cap="none" spc="0" normalizeH="0" baseline="0" noProof="0" dirty="0" smtClean="0">
                <a:ln>
                  <a:noFill/>
                </a:ln>
                <a:solidFill>
                  <a:sysClr val="windowText" lastClr="000000"/>
                </a:solidFill>
                <a:effectLst/>
                <a:uLnTx/>
                <a:uFillTx/>
                <a:latin typeface="+mn-ea"/>
              </a:rPr>
              <a:t>『</a:t>
            </a:r>
            <a:r>
              <a:rPr kumimoji="0" lang="ja-JP" altLang="en-US" sz="2400" b="0" i="0" u="none" strike="noStrike" kern="0" cap="none" spc="0" normalizeH="0" baseline="0" noProof="0" dirty="0" smtClean="0">
                <a:ln>
                  <a:noFill/>
                </a:ln>
                <a:solidFill>
                  <a:sysClr val="windowText" lastClr="000000"/>
                </a:solidFill>
                <a:effectLst/>
                <a:uLnTx/>
                <a:uFillTx/>
                <a:latin typeface="+mn-ea"/>
              </a:rPr>
              <a:t>広告入門</a:t>
            </a:r>
            <a:r>
              <a:rPr kumimoji="0" lang="en-US" altLang="ja-JP" sz="2400" b="0" i="0" u="none" strike="noStrike" kern="0" cap="none" spc="0" normalizeH="0" baseline="0" noProof="0" dirty="0" smtClean="0">
                <a:ln>
                  <a:noFill/>
                </a:ln>
                <a:solidFill>
                  <a:sysClr val="windowText" lastClr="000000"/>
                </a:solidFill>
                <a:effectLst/>
                <a:uLnTx/>
                <a:uFillTx/>
                <a:latin typeface="+mn-ea"/>
              </a:rPr>
              <a:t>』 </a:t>
            </a:r>
            <a:r>
              <a:rPr kumimoji="0" lang="ja-JP" altLang="en-US" sz="2400" b="0" i="0" u="none" strike="noStrike" kern="0" cap="none" spc="0" normalizeH="0" baseline="0" noProof="0" dirty="0" smtClean="0">
                <a:ln>
                  <a:noFill/>
                </a:ln>
                <a:solidFill>
                  <a:sysClr val="windowText" lastClr="000000"/>
                </a:solidFill>
                <a:effectLst/>
                <a:uLnTx/>
                <a:uFillTx/>
                <a:latin typeface="+mn-ea"/>
              </a:rPr>
              <a:t>日本経済新聞出版社</a:t>
            </a:r>
            <a:endParaRPr kumimoji="0" lang="en-US" altLang="ja-JP" sz="2400" b="0" i="0" u="none" strike="noStrike" kern="0" cap="none" spc="0" normalizeH="0" baseline="0" noProof="0" dirty="0" smtClean="0">
              <a:ln>
                <a:noFill/>
              </a:ln>
              <a:solidFill>
                <a:sysClr val="windowText" lastClr="000000"/>
              </a:solidFill>
              <a:effectLst/>
              <a:uLnTx/>
              <a:uFillTx/>
              <a:latin typeface="+mn-ea"/>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2400" b="0" i="0" u="none" strike="noStrike" kern="0" cap="none" spc="0" normalizeH="0" baseline="0" noProof="0" dirty="0" smtClean="0">
                <a:ln>
                  <a:noFill/>
                </a:ln>
                <a:solidFill>
                  <a:sysClr val="windowText" lastClr="000000"/>
                </a:solidFill>
                <a:effectLst/>
                <a:uLnTx/>
                <a:uFillTx/>
                <a:latin typeface="+mn-ea"/>
              </a:rPr>
              <a:t>・新倉貴士（</a:t>
            </a:r>
            <a:r>
              <a:rPr kumimoji="0" lang="en-US" altLang="ja-JP" sz="2400" b="0" i="0" u="none" strike="noStrike" kern="0" cap="none" spc="0" normalizeH="0" baseline="0" noProof="0" dirty="0" smtClean="0">
                <a:ln>
                  <a:noFill/>
                </a:ln>
                <a:solidFill>
                  <a:sysClr val="windowText" lastClr="000000"/>
                </a:solidFill>
                <a:effectLst/>
                <a:uLnTx/>
                <a:uFillTx/>
                <a:latin typeface="+mn-ea"/>
              </a:rPr>
              <a:t>2005</a:t>
            </a:r>
            <a:r>
              <a:rPr kumimoji="0" lang="ja-JP" altLang="en-US" sz="2400" b="0" i="0" u="none" strike="noStrike" kern="0" cap="none" spc="0" normalizeH="0" baseline="0" noProof="0" dirty="0" smtClean="0">
                <a:ln>
                  <a:noFill/>
                </a:ln>
                <a:solidFill>
                  <a:sysClr val="windowText" lastClr="000000"/>
                </a:solidFill>
                <a:effectLst/>
                <a:uLnTx/>
                <a:uFillTx/>
                <a:latin typeface="+mn-ea"/>
              </a:rPr>
              <a:t>）</a:t>
            </a:r>
            <a:r>
              <a:rPr kumimoji="0" lang="en-US" altLang="ja-JP" sz="2400" b="0" i="0" u="none" strike="noStrike" kern="0" cap="none" spc="0" normalizeH="0" baseline="0" noProof="0" dirty="0" smtClean="0">
                <a:ln>
                  <a:noFill/>
                </a:ln>
                <a:solidFill>
                  <a:sysClr val="windowText" lastClr="000000"/>
                </a:solidFill>
                <a:effectLst/>
                <a:uLnTx/>
                <a:uFillTx/>
                <a:latin typeface="+mn-ea"/>
              </a:rPr>
              <a:t>『</a:t>
            </a:r>
            <a:r>
              <a:rPr kumimoji="0" lang="ja-JP" altLang="en-US" sz="2400" b="0" i="0" u="none" strike="noStrike" kern="0" cap="none" spc="0" normalizeH="0" baseline="0" noProof="0" dirty="0" smtClean="0">
                <a:ln>
                  <a:noFill/>
                </a:ln>
                <a:solidFill>
                  <a:sysClr val="windowText" lastClr="000000"/>
                </a:solidFill>
                <a:effectLst/>
                <a:uLnTx/>
                <a:uFillTx/>
                <a:latin typeface="+mn-ea"/>
              </a:rPr>
              <a:t>消費者の認知世界</a:t>
            </a:r>
            <a:r>
              <a:rPr kumimoji="0" lang="en-US" altLang="ja-JP" sz="2400" b="0" i="0" u="none" strike="noStrike" kern="0" cap="none" spc="0" normalizeH="0" baseline="0" noProof="0" dirty="0" smtClean="0">
                <a:ln>
                  <a:noFill/>
                </a:ln>
                <a:solidFill>
                  <a:sysClr val="windowText" lastClr="000000"/>
                </a:solidFill>
                <a:effectLst/>
                <a:uLnTx/>
                <a:uFillTx/>
                <a:latin typeface="+mn-ea"/>
              </a:rPr>
              <a:t>』</a:t>
            </a:r>
            <a:r>
              <a:rPr kumimoji="0" lang="ja-JP" altLang="en-US" sz="2400" b="0" i="0" u="none" strike="noStrike" kern="0" cap="none" spc="0" normalizeH="0" baseline="0" noProof="0" dirty="0" smtClean="0">
                <a:ln>
                  <a:noFill/>
                </a:ln>
                <a:solidFill>
                  <a:sysClr val="windowText" lastClr="000000"/>
                </a:solidFill>
                <a:effectLst/>
                <a:uLnTx/>
                <a:uFillTx/>
                <a:latin typeface="+mn-ea"/>
              </a:rPr>
              <a:t>千倉書房</a:t>
            </a:r>
            <a:endParaRPr kumimoji="0" lang="en-US" altLang="ja-JP" sz="2400" b="0" i="0" u="none" strike="noStrike" kern="0" cap="none" spc="0" normalizeH="0" baseline="0" noProof="0" dirty="0" smtClean="0">
              <a:ln>
                <a:noFill/>
              </a:ln>
              <a:solidFill>
                <a:sysClr val="windowText" lastClr="000000"/>
              </a:solidFill>
              <a:effectLst/>
              <a:uLnTx/>
              <a:uFillTx/>
              <a:latin typeface="+mn-ea"/>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2400" b="0" i="0" u="none" strike="noStrike" kern="0" cap="none" spc="0" normalizeH="0" baseline="0" noProof="0" dirty="0" smtClean="0">
                <a:ln>
                  <a:noFill/>
                </a:ln>
                <a:solidFill>
                  <a:sysClr val="windowText" lastClr="000000"/>
                </a:solidFill>
                <a:effectLst/>
                <a:uLnTx/>
                <a:uFillTx/>
                <a:latin typeface="+mn-ea"/>
              </a:rPr>
              <a:t>・平久保仲人（</a:t>
            </a:r>
            <a:r>
              <a:rPr kumimoji="0" lang="en-US" altLang="ja-JP" sz="2400" b="0" i="0" u="none" strike="noStrike" kern="0" cap="none" spc="0" normalizeH="0" baseline="0" noProof="0" dirty="0" smtClean="0">
                <a:ln>
                  <a:noFill/>
                </a:ln>
                <a:solidFill>
                  <a:sysClr val="windowText" lastClr="000000"/>
                </a:solidFill>
                <a:effectLst/>
                <a:uLnTx/>
                <a:uFillTx/>
                <a:latin typeface="+mn-ea"/>
              </a:rPr>
              <a:t>2006</a:t>
            </a:r>
            <a:r>
              <a:rPr kumimoji="0" lang="ja-JP" altLang="en-US" sz="2400" b="0" i="0" u="none" strike="noStrike" kern="0" cap="none" spc="0" normalizeH="0" baseline="0" noProof="0" dirty="0" smtClean="0">
                <a:ln>
                  <a:noFill/>
                </a:ln>
                <a:solidFill>
                  <a:sysClr val="windowText" lastClr="000000"/>
                </a:solidFill>
                <a:effectLst/>
                <a:uLnTx/>
                <a:uFillTx/>
                <a:latin typeface="+mn-ea"/>
              </a:rPr>
              <a:t>）</a:t>
            </a:r>
            <a:r>
              <a:rPr kumimoji="0" lang="en-US" altLang="ja-JP" sz="2400" b="0" i="0" u="none" strike="noStrike" kern="0" cap="none" spc="0" normalizeH="0" baseline="0" noProof="0" dirty="0" smtClean="0">
                <a:ln>
                  <a:noFill/>
                </a:ln>
                <a:solidFill>
                  <a:sysClr val="windowText" lastClr="000000"/>
                </a:solidFill>
                <a:effectLst/>
                <a:uLnTx/>
                <a:uFillTx/>
                <a:latin typeface="+mn-ea"/>
              </a:rPr>
              <a:t>『</a:t>
            </a:r>
            <a:r>
              <a:rPr kumimoji="0" lang="ja-JP" altLang="en-US" sz="2400" b="0" i="0" u="none" strike="noStrike" kern="0" cap="none" spc="0" normalizeH="0" baseline="0" noProof="0" dirty="0" smtClean="0">
                <a:ln>
                  <a:noFill/>
                </a:ln>
                <a:solidFill>
                  <a:sysClr val="windowText" lastClr="000000"/>
                </a:solidFill>
                <a:effectLst/>
                <a:uLnTx/>
                <a:uFillTx/>
                <a:latin typeface="+mn-ea"/>
              </a:rPr>
              <a:t>消費者行動論</a:t>
            </a:r>
            <a:r>
              <a:rPr kumimoji="0" lang="en-US" altLang="ja-JP" sz="2400" b="0" i="0" u="none" strike="noStrike" kern="0" cap="none" spc="0" normalizeH="0" baseline="0" noProof="0" dirty="0" smtClean="0">
                <a:ln>
                  <a:noFill/>
                </a:ln>
                <a:solidFill>
                  <a:sysClr val="windowText" lastClr="000000"/>
                </a:solidFill>
                <a:effectLst/>
                <a:uLnTx/>
                <a:uFillTx/>
                <a:latin typeface="+mn-ea"/>
              </a:rPr>
              <a:t>』</a:t>
            </a:r>
            <a:r>
              <a:rPr kumimoji="0" lang="ja-JP" altLang="en-US" sz="2400" b="0" i="0" u="none" strike="noStrike" kern="0" cap="none" spc="0" normalizeH="0" baseline="0" noProof="0" dirty="0" smtClean="0">
                <a:ln>
                  <a:noFill/>
                </a:ln>
                <a:solidFill>
                  <a:sysClr val="windowText" lastClr="000000"/>
                </a:solidFill>
                <a:effectLst/>
                <a:uLnTx/>
                <a:uFillTx/>
                <a:latin typeface="+mn-ea"/>
              </a:rPr>
              <a:t>ダイヤモンド社</a:t>
            </a:r>
            <a:endParaRPr kumimoji="0" lang="en-US" altLang="ja-JP" sz="2400" b="0" i="0" u="none" strike="noStrike" kern="0" cap="none" spc="0" normalizeH="0" baseline="0" noProof="0" dirty="0" smtClean="0">
              <a:ln>
                <a:noFill/>
              </a:ln>
              <a:solidFill>
                <a:sysClr val="windowText" lastClr="000000"/>
              </a:solidFill>
              <a:effectLst/>
              <a:uLnTx/>
              <a:uFillTx/>
              <a:latin typeface="+mn-ea"/>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2400" kern="0" dirty="0" smtClean="0">
                <a:solidFill>
                  <a:sysClr val="windowText" lastClr="000000"/>
                </a:solidFill>
                <a:latin typeface="+mn-ea"/>
              </a:rPr>
              <a:t>・横山降冶</a:t>
            </a:r>
            <a:r>
              <a:rPr kumimoji="0" lang="en-US" altLang="ja-JP" sz="2400" kern="0" dirty="0" smtClean="0">
                <a:solidFill>
                  <a:sysClr val="windowText" lastClr="000000"/>
                </a:solidFill>
                <a:latin typeface="+mn-ea"/>
              </a:rPr>
              <a:t>(2005)『</a:t>
            </a:r>
            <a:r>
              <a:rPr kumimoji="0" lang="ja-JP" altLang="en-US" sz="2400" kern="0" dirty="0" smtClean="0">
                <a:solidFill>
                  <a:sysClr val="windowText" lastClr="000000"/>
                </a:solidFill>
                <a:latin typeface="+mn-ea"/>
              </a:rPr>
              <a:t>インターネット広告革命</a:t>
            </a:r>
            <a:r>
              <a:rPr kumimoji="0" lang="en-US" altLang="ja-JP" sz="2400" kern="0" dirty="0" smtClean="0">
                <a:solidFill>
                  <a:sysClr val="windowText" lastClr="000000"/>
                </a:solidFill>
                <a:latin typeface="+mn-ea"/>
              </a:rPr>
              <a:t>』</a:t>
            </a:r>
            <a:r>
              <a:rPr kumimoji="0" lang="ja-JP" altLang="en-US" sz="2400" kern="0" dirty="0" smtClean="0">
                <a:solidFill>
                  <a:sysClr val="windowText" lastClr="000000"/>
                </a:solidFill>
                <a:latin typeface="+mn-ea"/>
              </a:rPr>
              <a:t>株式会社宣伝会議</a:t>
            </a:r>
            <a:endParaRPr kumimoji="0" lang="en-US" altLang="ja-JP" sz="2400" kern="0" dirty="0" smtClean="0">
              <a:solidFill>
                <a:sysClr val="windowText" lastClr="000000"/>
              </a:solidFill>
              <a:latin typeface="+mn-ea"/>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2400" b="0" i="0" u="none" strike="noStrike" kern="0" cap="none" spc="0" normalizeH="0" baseline="0" noProof="0" dirty="0" smtClean="0">
                <a:ln>
                  <a:noFill/>
                </a:ln>
                <a:solidFill>
                  <a:sysClr val="windowText" lastClr="000000"/>
                </a:solidFill>
                <a:effectLst/>
                <a:uLnTx/>
                <a:uFillTx/>
                <a:latin typeface="+mn-ea"/>
              </a:rPr>
              <a:t>・高野陽太郎</a:t>
            </a:r>
            <a:r>
              <a:rPr kumimoji="0" lang="en-US" altLang="ja-JP" sz="2400" b="0" i="0" u="none" strike="noStrike" kern="0" cap="none" spc="0" normalizeH="0" baseline="0" noProof="0" dirty="0" smtClean="0">
                <a:ln>
                  <a:noFill/>
                </a:ln>
                <a:solidFill>
                  <a:sysClr val="windowText" lastClr="000000"/>
                </a:solidFill>
                <a:effectLst/>
                <a:uLnTx/>
                <a:uFillTx/>
                <a:latin typeface="+mn-ea"/>
              </a:rPr>
              <a:t>(1995)『</a:t>
            </a:r>
            <a:r>
              <a:rPr kumimoji="0" lang="ja-JP" altLang="en-US" sz="2400" b="0" i="0" u="none" strike="noStrike" kern="0" cap="none" spc="0" normalizeH="0" baseline="0" noProof="0" dirty="0" smtClean="0">
                <a:ln>
                  <a:noFill/>
                </a:ln>
                <a:solidFill>
                  <a:sysClr val="windowText" lastClr="000000"/>
                </a:solidFill>
                <a:effectLst/>
                <a:uLnTx/>
                <a:uFillTx/>
                <a:latin typeface="+mn-ea"/>
              </a:rPr>
              <a:t>認知心理学</a:t>
            </a:r>
            <a:r>
              <a:rPr kumimoji="0" lang="en-US" altLang="ja-JP" sz="2400" b="0" i="0" u="none" strike="noStrike" kern="0" cap="none" spc="0" normalizeH="0" baseline="0" noProof="0" dirty="0" smtClean="0">
                <a:ln>
                  <a:noFill/>
                </a:ln>
                <a:solidFill>
                  <a:sysClr val="windowText" lastClr="000000"/>
                </a:solidFill>
                <a:effectLst/>
                <a:uLnTx/>
                <a:uFillTx/>
                <a:latin typeface="+mn-ea"/>
              </a:rPr>
              <a:t>2</a:t>
            </a:r>
            <a:r>
              <a:rPr kumimoji="0" lang="ja-JP" altLang="en-US" sz="2400" b="0" i="0" u="none" strike="noStrike" kern="0" cap="none" spc="0" normalizeH="0" baseline="0" noProof="0" dirty="0" smtClean="0">
                <a:ln>
                  <a:noFill/>
                </a:ln>
                <a:solidFill>
                  <a:sysClr val="windowText" lastClr="000000"/>
                </a:solidFill>
                <a:effectLst/>
                <a:uLnTx/>
                <a:uFillTx/>
                <a:latin typeface="+mn-ea"/>
              </a:rPr>
              <a:t>　記憶</a:t>
            </a:r>
            <a:r>
              <a:rPr kumimoji="0" lang="en-US" altLang="ja-JP" sz="2400" b="0" i="0" u="none" strike="noStrike" kern="0" cap="none" spc="0" normalizeH="0" baseline="0" noProof="0" dirty="0" smtClean="0">
                <a:ln>
                  <a:noFill/>
                </a:ln>
                <a:solidFill>
                  <a:sysClr val="windowText" lastClr="000000"/>
                </a:solidFill>
                <a:effectLst/>
                <a:uLnTx/>
                <a:uFillTx/>
                <a:latin typeface="+mn-ea"/>
              </a:rPr>
              <a:t>』</a:t>
            </a:r>
            <a:r>
              <a:rPr kumimoji="0" lang="ja-JP" altLang="en-US" sz="2400" b="0" i="0" u="none" strike="noStrike" kern="0" cap="none" spc="0" normalizeH="0" baseline="0" noProof="0" dirty="0" smtClean="0">
                <a:ln>
                  <a:noFill/>
                </a:ln>
                <a:solidFill>
                  <a:sysClr val="windowText" lastClr="000000"/>
                </a:solidFill>
                <a:effectLst/>
                <a:uLnTx/>
                <a:uFillTx/>
                <a:latin typeface="+mn-ea"/>
              </a:rPr>
              <a:t>東京大学出版会</a:t>
            </a:r>
            <a:endParaRPr kumimoji="0" lang="en-US" altLang="ja-JP" sz="2400" b="0" i="0" u="none" strike="noStrike" kern="0" cap="none" spc="0" normalizeH="0" baseline="0" noProof="0" dirty="0" smtClean="0">
              <a:ln>
                <a:noFill/>
              </a:ln>
              <a:solidFill>
                <a:sysClr val="windowText" lastClr="000000"/>
              </a:solidFill>
              <a:effectLst/>
              <a:uLnTx/>
              <a:uFillTx/>
              <a:latin typeface="+mn-ea"/>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2400" b="0" i="0" u="none" strike="noStrike" kern="0" cap="none" spc="0" normalizeH="0" baseline="0" noProof="0" dirty="0" smtClean="0">
                <a:ln>
                  <a:noFill/>
                </a:ln>
                <a:solidFill>
                  <a:sysClr val="windowText" lastClr="000000"/>
                </a:solidFill>
                <a:effectLst/>
                <a:uLnTx/>
                <a:uFillTx/>
                <a:latin typeface="+mn-ea"/>
              </a:rPr>
              <a:t>・北村秀哉</a:t>
            </a:r>
            <a:r>
              <a:rPr kumimoji="0" lang="en-US" altLang="ja-JP" sz="2400" b="0" i="0" u="none" strike="noStrike" kern="0" cap="none" spc="0" normalizeH="0" baseline="0" noProof="0" dirty="0" smtClean="0">
                <a:ln>
                  <a:noFill/>
                </a:ln>
                <a:solidFill>
                  <a:sysClr val="windowText" lastClr="000000"/>
                </a:solidFill>
                <a:effectLst/>
                <a:uLnTx/>
                <a:uFillTx/>
                <a:latin typeface="+mn-ea"/>
              </a:rPr>
              <a:t>(2003)『</a:t>
            </a:r>
            <a:r>
              <a:rPr kumimoji="0" lang="ja-JP" altLang="en-US" sz="2400" b="0" i="0" u="none" strike="noStrike" kern="0" cap="none" spc="0" normalizeH="0" baseline="0" noProof="0" dirty="0" smtClean="0">
                <a:ln>
                  <a:noFill/>
                </a:ln>
                <a:solidFill>
                  <a:sysClr val="windowText" lastClr="000000"/>
                </a:solidFill>
                <a:effectLst/>
                <a:uLnTx/>
                <a:uFillTx/>
                <a:latin typeface="+mn-ea"/>
              </a:rPr>
              <a:t>認知と感情</a:t>
            </a:r>
            <a:r>
              <a:rPr kumimoji="0" lang="en-US" altLang="ja-JP" sz="2400" b="0" i="0" u="none" strike="noStrike" kern="0" cap="none" spc="0" normalizeH="0" baseline="0" noProof="0" dirty="0" smtClean="0">
                <a:ln>
                  <a:noFill/>
                </a:ln>
                <a:solidFill>
                  <a:sysClr val="windowText" lastClr="000000"/>
                </a:solidFill>
                <a:effectLst/>
                <a:uLnTx/>
                <a:uFillTx/>
                <a:latin typeface="+mn-ea"/>
              </a:rPr>
              <a:t>』</a:t>
            </a:r>
            <a:r>
              <a:rPr kumimoji="0" lang="ja-JP" altLang="en-US" sz="2400" b="0" i="0" u="none" strike="noStrike" kern="0" cap="none" spc="0" normalizeH="0" baseline="0" noProof="0" dirty="0" smtClean="0">
                <a:ln>
                  <a:noFill/>
                </a:ln>
                <a:solidFill>
                  <a:sysClr val="windowText" lastClr="000000"/>
                </a:solidFill>
                <a:effectLst/>
                <a:uLnTx/>
                <a:uFillTx/>
                <a:latin typeface="+mn-ea"/>
              </a:rPr>
              <a:t>株式会社ナカニシヤ出版</a:t>
            </a:r>
            <a:endParaRPr kumimoji="0" lang="en-US" altLang="ja-JP" sz="2400" b="0" i="0" u="none" strike="noStrike" kern="0" cap="none" spc="0" normalizeH="0" baseline="0" noProof="0" dirty="0" smtClean="0">
              <a:ln>
                <a:noFill/>
              </a:ln>
              <a:solidFill>
                <a:sysClr val="windowText" lastClr="000000"/>
              </a:solidFill>
              <a:effectLst/>
              <a:uLnTx/>
              <a:uFillTx/>
              <a:latin typeface="+mn-ea"/>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2400" kern="0" noProof="0" dirty="0" smtClean="0">
                <a:solidFill>
                  <a:sysClr val="windowText" lastClr="000000"/>
                </a:solidFill>
                <a:latin typeface="+mn-ea"/>
              </a:rPr>
              <a:t>・権原啓介・尾田政臣</a:t>
            </a:r>
            <a:r>
              <a:rPr kumimoji="0" lang="en-US" altLang="ja-JP" sz="2400" kern="0" noProof="0" dirty="0" smtClean="0">
                <a:solidFill>
                  <a:sysClr val="windowText" lastClr="000000"/>
                </a:solidFill>
                <a:latin typeface="+mn-ea"/>
              </a:rPr>
              <a:t>(2009)</a:t>
            </a:r>
            <a:r>
              <a:rPr kumimoji="0" lang="ja-JP" altLang="en-US" sz="2400" kern="0" noProof="0" dirty="0" smtClean="0">
                <a:solidFill>
                  <a:sysClr val="windowText" lastClr="000000"/>
                </a:solidFill>
                <a:latin typeface="+mn-ea"/>
              </a:rPr>
              <a:t>「バナー広告を用いた単純接触効果と再認の関係の検討」</a:t>
            </a:r>
            <a:endParaRPr kumimoji="0" lang="en-US" altLang="ja-JP" sz="2400" b="0" i="0" u="none" strike="noStrike" kern="0" cap="none" spc="0" normalizeH="0" baseline="0" noProof="0" dirty="0" smtClean="0">
              <a:ln>
                <a:noFill/>
              </a:ln>
              <a:solidFill>
                <a:sysClr val="windowText" lastClr="000000"/>
              </a:solidFill>
              <a:effectLst/>
              <a:uLnTx/>
              <a:uFillTx/>
              <a:latin typeface="+mn-ea"/>
            </a:endParaRPr>
          </a:p>
        </p:txBody>
      </p:sp>
      <p:sp>
        <p:nvSpPr>
          <p:cNvPr id="5" name="タイトル 1"/>
          <p:cNvSpPr txBox="1">
            <a:spLocks/>
          </p:cNvSpPr>
          <p:nvPr/>
        </p:nvSpPr>
        <p:spPr>
          <a:xfrm>
            <a:off x="0" y="0"/>
            <a:ext cx="9144000" cy="115212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p>
            <a:pPr lvl="0" algn="ctr">
              <a:spcBef>
                <a:spcPct val="0"/>
              </a:spcBef>
            </a:pPr>
            <a:r>
              <a:rPr lang="ja-JP" altLang="en-US" sz="4400" dirty="0">
                <a:solidFill>
                  <a:schemeClr val="bg1"/>
                </a:solidFill>
                <a:latin typeface="HGP創英角ｺﾞｼｯｸUB" pitchFamily="50" charset="-128"/>
                <a:ea typeface="HGP創英角ｺﾞｼｯｸUB" pitchFamily="50" charset="-128"/>
              </a:rPr>
              <a:t>参考</a:t>
            </a:r>
            <a:r>
              <a:rPr lang="ja-JP" altLang="en-US" sz="4400" dirty="0" smtClean="0">
                <a:solidFill>
                  <a:schemeClr val="bg1"/>
                </a:solidFill>
                <a:latin typeface="HGP創英角ｺﾞｼｯｸUB" pitchFamily="50" charset="-128"/>
                <a:ea typeface="HGP創英角ｺﾞｼｯｸUB" pitchFamily="50" charset="-128"/>
              </a:rPr>
              <a:t>文献</a:t>
            </a:r>
            <a:endParaRPr lang="en-US" altLang="ja-JP" sz="4400" dirty="0">
              <a:solidFill>
                <a:schemeClr val="bg1"/>
              </a:solidFill>
              <a:latin typeface="HGP創英角ｺﾞｼｯｸUB" pitchFamily="50" charset="-128"/>
              <a:ea typeface="HGP創英角ｺﾞｼｯｸUB" pitchFamily="50" charset="-128"/>
            </a:endParaRPr>
          </a:p>
        </p:txBody>
      </p:sp>
      <p:sp>
        <p:nvSpPr>
          <p:cNvPr id="3" name="スライド番号プレースホルダー 2"/>
          <p:cNvSpPr>
            <a:spLocks noGrp="1"/>
          </p:cNvSpPr>
          <p:nvPr>
            <p:ph type="sldNum" sz="quarter" idx="12"/>
          </p:nvPr>
        </p:nvSpPr>
        <p:spPr/>
        <p:txBody>
          <a:bodyPr/>
          <a:lstStyle/>
          <a:p>
            <a:fld id="{69A6FDD3-3E44-4751-ABCA-CC192DC5BFE5}" type="slidenum">
              <a:rPr kumimoji="1" lang="ja-JP" altLang="en-US" smtClean="0"/>
              <a:t>52</a:t>
            </a:fld>
            <a:endParaRPr kumimoji="1" lang="ja-JP" altLang="en-US"/>
          </a:p>
        </p:txBody>
      </p:sp>
    </p:spTree>
    <p:extLst>
      <p:ext uri="{BB962C8B-B14F-4D97-AF65-F5344CB8AC3E}">
        <p14:creationId xmlns:p14="http://schemas.microsoft.com/office/powerpoint/2010/main" val="262224821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251520" y="2551874"/>
            <a:ext cx="8352928" cy="769441"/>
          </a:xfrm>
          <a:prstGeom prst="rect">
            <a:avLst/>
          </a:prstGeom>
          <a:noFill/>
        </p:spPr>
        <p:txBody>
          <a:bodyPr wrap="square" rtlCol="0">
            <a:spAutoFit/>
          </a:bodyPr>
          <a:lstStyle/>
          <a:p>
            <a:pPr algn="ctr"/>
            <a:r>
              <a:rPr kumimoji="1" lang="ja-JP" altLang="en-US" sz="4400" dirty="0" smtClean="0">
                <a:latin typeface="HGP創英角ｺﾞｼｯｸUB" pitchFamily="50" charset="-128"/>
                <a:ea typeface="HGP創英角ｺﾞｼｯｸUB" pitchFamily="50" charset="-128"/>
              </a:rPr>
              <a:t>ご清聴ありがとうございました</a:t>
            </a:r>
            <a:endParaRPr kumimoji="1" lang="ja-JP" altLang="en-US" sz="4400" dirty="0">
              <a:latin typeface="HGP創英角ｺﾞｼｯｸUB" pitchFamily="50" charset="-128"/>
              <a:ea typeface="HGP創英角ｺﾞｼｯｸUB" pitchFamily="50" charset="-128"/>
            </a:endParaRPr>
          </a:p>
        </p:txBody>
      </p:sp>
      <p:sp>
        <p:nvSpPr>
          <p:cNvPr id="2" name="スライド番号プレースホルダー 1"/>
          <p:cNvSpPr>
            <a:spLocks noGrp="1"/>
          </p:cNvSpPr>
          <p:nvPr>
            <p:ph type="sldNum" sz="quarter" idx="12"/>
          </p:nvPr>
        </p:nvSpPr>
        <p:spPr/>
        <p:txBody>
          <a:bodyPr/>
          <a:lstStyle/>
          <a:p>
            <a:fld id="{69A6FDD3-3E44-4751-ABCA-CC192DC5BFE5}" type="slidenum">
              <a:rPr kumimoji="1" lang="ja-JP" altLang="en-US" smtClean="0"/>
              <a:t>53</a:t>
            </a:fld>
            <a:endParaRPr kumimoji="1" lang="ja-JP" altLang="en-US"/>
          </a:p>
        </p:txBody>
      </p:sp>
    </p:spTree>
    <p:extLst>
      <p:ext uri="{BB962C8B-B14F-4D97-AF65-F5344CB8AC3E}">
        <p14:creationId xmlns:p14="http://schemas.microsoft.com/office/powerpoint/2010/main" val="7096964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69A6FDD3-3E44-4751-ABCA-CC192DC5BFE5}" type="slidenum">
              <a:rPr kumimoji="1" lang="ja-JP" altLang="en-US" smtClean="0"/>
              <a:t>6</a:t>
            </a:fld>
            <a:endParaRPr kumimoji="1" lang="ja-JP" altLang="en-US"/>
          </a:p>
        </p:txBody>
      </p:sp>
      <p:grpSp>
        <p:nvGrpSpPr>
          <p:cNvPr id="5" name="グループ化 4"/>
          <p:cNvGrpSpPr/>
          <p:nvPr/>
        </p:nvGrpSpPr>
        <p:grpSpPr>
          <a:xfrm>
            <a:off x="-10345" y="-1"/>
            <a:ext cx="9154345" cy="1153008"/>
            <a:chOff x="-34750" y="-1"/>
            <a:chExt cx="9189133" cy="1158136"/>
          </a:xfrm>
        </p:grpSpPr>
        <p:sp>
          <p:nvSpPr>
            <p:cNvPr id="6" name="正方形/長方形 5"/>
            <p:cNvSpPr/>
            <p:nvPr/>
          </p:nvSpPr>
          <p:spPr>
            <a:xfrm>
              <a:off x="-34750" y="6007"/>
              <a:ext cx="1759545" cy="1152128"/>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smtClean="0">
                  <a:solidFill>
                    <a:schemeClr val="tx1"/>
                  </a:solidFill>
                  <a:latin typeface="+mn-ea"/>
                </a:rPr>
                <a:t>現状分析</a:t>
              </a:r>
              <a:endParaRPr lang="en-US" altLang="ja-JP" sz="2000" dirty="0" smtClean="0">
                <a:solidFill>
                  <a:schemeClr val="tx1"/>
                </a:solidFill>
                <a:latin typeface="+mn-ea"/>
              </a:endParaRPr>
            </a:p>
          </p:txBody>
        </p:sp>
        <p:sp>
          <p:nvSpPr>
            <p:cNvPr id="7" name="タイトル 1"/>
            <p:cNvSpPr txBox="1">
              <a:spLocks/>
            </p:cNvSpPr>
            <p:nvPr/>
          </p:nvSpPr>
          <p:spPr>
            <a:xfrm>
              <a:off x="1702063" y="-1"/>
              <a:ext cx="7452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fontScale="92500" lnSpcReduction="20000"/>
            </a:bodyPr>
            <a:lstStyle/>
            <a:p>
              <a:pPr lvl="0" algn="ctr">
                <a:spcBef>
                  <a:spcPct val="0"/>
                </a:spcBef>
              </a:pPr>
              <a:r>
                <a:rPr kumimoji="1" lang="ja-JP" altLang="en-US" sz="4400" b="0" i="0" u="none" strike="noStrike" kern="1200" cap="none" spc="0" normalizeH="0" baseline="0" noProof="0" dirty="0" smtClean="0">
                  <a:ln>
                    <a:noFill/>
                  </a:ln>
                  <a:solidFill>
                    <a:schemeClr val="bg1"/>
                  </a:solidFill>
                  <a:effectLst/>
                  <a:uLnTx/>
                  <a:uFillTx/>
                  <a:latin typeface="HGP創英角ｺﾞｼｯｸUB" pitchFamily="50" charset="-128"/>
                  <a:ea typeface="HGP創英角ｺﾞｼｯｸUB" pitchFamily="50" charset="-128"/>
                </a:rPr>
                <a:t>スマートフォンの</a:t>
              </a:r>
              <a:r>
                <a:rPr kumimoji="1" lang="en-US" altLang="ja-JP" sz="4400" b="0" i="0" u="none" strike="noStrike" kern="1200" cap="none" spc="0" normalizeH="0" baseline="0" noProof="0" dirty="0" smtClean="0">
                  <a:ln>
                    <a:noFill/>
                  </a:ln>
                  <a:solidFill>
                    <a:schemeClr val="bg1"/>
                  </a:solidFill>
                  <a:effectLst/>
                  <a:uLnTx/>
                  <a:uFillTx/>
                  <a:latin typeface="HGP創英角ｺﾞｼｯｸUB" pitchFamily="50" charset="-128"/>
                  <a:ea typeface="HGP創英角ｺﾞｼｯｸUB" pitchFamily="50" charset="-128"/>
                </a:rPr>
                <a:t>FT</a:t>
              </a:r>
              <a:r>
                <a:rPr kumimoji="1" lang="ja-JP" altLang="en-US" sz="4400" b="0" i="0" u="none" strike="noStrike" kern="1200" cap="none" spc="0" normalizeH="0" baseline="0" noProof="0" dirty="0" smtClean="0">
                  <a:ln>
                    <a:noFill/>
                  </a:ln>
                  <a:solidFill>
                    <a:schemeClr val="bg1"/>
                  </a:solidFill>
                  <a:effectLst/>
                  <a:uLnTx/>
                  <a:uFillTx/>
                  <a:latin typeface="HGP創英角ｺﾞｼｯｸUB" pitchFamily="50" charset="-128"/>
                  <a:ea typeface="HGP創英角ｺﾞｼｯｸUB" pitchFamily="50" charset="-128"/>
                </a:rPr>
                <a:t>広告に注目</a:t>
              </a:r>
              <a:r>
                <a:rPr lang="ja-JP" altLang="en-US" sz="4400" dirty="0">
                  <a:solidFill>
                    <a:schemeClr val="bg1"/>
                  </a:solidFill>
                  <a:latin typeface="HGP創英角ｺﾞｼｯｸUB" pitchFamily="50" charset="-128"/>
                  <a:ea typeface="HGP創英角ｺﾞｼｯｸUB" pitchFamily="50" charset="-128"/>
                </a:rPr>
                <a:t>する</a:t>
              </a:r>
              <a:r>
                <a:rPr kumimoji="1" lang="ja-JP" altLang="en-US" sz="4400" b="0" i="0" u="none" strike="noStrike" kern="1200" cap="none" spc="0" normalizeH="0" baseline="0" noProof="0" dirty="0" smtClean="0">
                  <a:ln>
                    <a:noFill/>
                  </a:ln>
                  <a:solidFill>
                    <a:schemeClr val="bg1"/>
                  </a:solidFill>
                  <a:effectLst/>
                  <a:uLnTx/>
                  <a:uFillTx/>
                  <a:latin typeface="HGP創英角ｺﾞｼｯｸUB" pitchFamily="50" charset="-128"/>
                  <a:ea typeface="HGP創英角ｺﾞｼｯｸUB" pitchFamily="50" charset="-128"/>
                </a:rPr>
                <a:t>理由</a:t>
              </a:r>
              <a:endParaRPr kumimoji="1" lang="ja-JP" altLang="en-US" sz="4400" b="0" i="0" u="none" strike="noStrike" kern="1200" cap="none" spc="0" normalizeH="0" baseline="0" noProof="0" dirty="0">
                <a:ln>
                  <a:noFill/>
                </a:ln>
                <a:solidFill>
                  <a:schemeClr val="bg1"/>
                </a:solidFill>
                <a:effectLst/>
                <a:uLnTx/>
                <a:uFillTx/>
                <a:latin typeface="HGP創英角ｺﾞｼｯｸUB" pitchFamily="50" charset="-128"/>
                <a:ea typeface="HGP創英角ｺﾞｼｯｸUB" pitchFamily="50" charset="-128"/>
              </a:endParaRPr>
            </a:p>
          </p:txBody>
        </p:sp>
      </p:grpSp>
      <p:sp>
        <p:nvSpPr>
          <p:cNvPr id="15" name="角丸四角形 14"/>
          <p:cNvSpPr/>
          <p:nvPr/>
        </p:nvSpPr>
        <p:spPr>
          <a:xfrm>
            <a:off x="322729" y="2978523"/>
            <a:ext cx="8579224" cy="184224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4800" dirty="0" smtClean="0">
                <a:solidFill>
                  <a:schemeClr val="tx1"/>
                </a:solidFill>
                <a:latin typeface="HGP創英角ｺﾞｼｯｸUB" pitchFamily="50" charset="-128"/>
                <a:ea typeface="HGP創英角ｺﾞｼｯｸUB" pitchFamily="50" charset="-128"/>
              </a:rPr>
              <a:t>1.</a:t>
            </a:r>
            <a:r>
              <a:rPr lang="ja-JP" altLang="en-US" sz="4800" dirty="0" smtClean="0">
                <a:solidFill>
                  <a:schemeClr val="tx1"/>
                </a:solidFill>
                <a:latin typeface="HGP創英角ｺﾞｼｯｸUB" pitchFamily="50" charset="-128"/>
                <a:ea typeface="HGP創英角ｺﾞｼｯｸUB" pitchFamily="50" charset="-128"/>
              </a:rPr>
              <a:t>インターネット広告</a:t>
            </a:r>
            <a:r>
              <a:rPr lang="ja-JP" altLang="en-US" sz="4800" dirty="0">
                <a:solidFill>
                  <a:schemeClr val="tx1"/>
                </a:solidFill>
                <a:latin typeface="HGP創英角ｺﾞｼｯｸUB" pitchFamily="50" charset="-128"/>
                <a:ea typeface="HGP創英角ｺﾞｼｯｸUB" pitchFamily="50" charset="-128"/>
              </a:rPr>
              <a:t>の重要性。</a:t>
            </a:r>
            <a:endParaRPr lang="en-US" altLang="ja-JP" sz="4800" dirty="0">
              <a:solidFill>
                <a:schemeClr val="tx1"/>
              </a:solidFill>
              <a:latin typeface="HGP創英角ｺﾞｼｯｸUB" pitchFamily="50" charset="-128"/>
              <a:ea typeface="HGP創英角ｺﾞｼｯｸUB" pitchFamily="50" charset="-128"/>
            </a:endParaRPr>
          </a:p>
          <a:p>
            <a:r>
              <a:rPr lang="en-US" altLang="ja-JP" sz="3200" dirty="0">
                <a:solidFill>
                  <a:schemeClr val="tx1"/>
                </a:solidFill>
                <a:latin typeface="+mn-ea"/>
              </a:rPr>
              <a:t>2</a:t>
            </a:r>
            <a:r>
              <a:rPr lang="en-US" altLang="ja-JP" sz="3200" dirty="0" smtClean="0">
                <a:solidFill>
                  <a:schemeClr val="tx1"/>
                </a:solidFill>
                <a:latin typeface="+mn-ea"/>
              </a:rPr>
              <a:t>.</a:t>
            </a:r>
            <a:r>
              <a:rPr lang="ja-JP" altLang="en-US" sz="3200" dirty="0" smtClean="0">
                <a:solidFill>
                  <a:schemeClr val="tx1"/>
                </a:solidFill>
                <a:latin typeface="+mn-ea"/>
              </a:rPr>
              <a:t>スマートフォン</a:t>
            </a:r>
            <a:r>
              <a:rPr lang="ja-JP" altLang="en-US" sz="3200" dirty="0">
                <a:solidFill>
                  <a:schemeClr val="tx1"/>
                </a:solidFill>
                <a:latin typeface="+mn-ea"/>
              </a:rPr>
              <a:t>の普及</a:t>
            </a:r>
            <a:r>
              <a:rPr lang="ja-JP" altLang="en-US" sz="3200" dirty="0" smtClean="0">
                <a:solidFill>
                  <a:schemeClr val="tx1"/>
                </a:solidFill>
                <a:latin typeface="+mn-ea"/>
              </a:rPr>
              <a:t>。</a:t>
            </a:r>
            <a:endParaRPr lang="en-US" altLang="ja-JP" sz="3200" dirty="0" smtClean="0">
              <a:solidFill>
                <a:schemeClr val="tx1"/>
              </a:solidFill>
              <a:latin typeface="+mn-ea"/>
            </a:endParaRPr>
          </a:p>
          <a:p>
            <a:r>
              <a:rPr lang="en-US" altLang="ja-JP" sz="3200" dirty="0">
                <a:solidFill>
                  <a:schemeClr val="tx1"/>
                </a:solidFill>
                <a:latin typeface="+mn-ea"/>
              </a:rPr>
              <a:t>3</a:t>
            </a:r>
            <a:r>
              <a:rPr lang="en-US" altLang="ja-JP" sz="3200" dirty="0" smtClean="0">
                <a:solidFill>
                  <a:schemeClr val="tx1"/>
                </a:solidFill>
                <a:latin typeface="+mn-ea"/>
              </a:rPr>
              <a:t>.</a:t>
            </a:r>
            <a:r>
              <a:rPr lang="ja-JP" altLang="en-US" sz="3200" dirty="0">
                <a:solidFill>
                  <a:schemeClr val="tx1"/>
                </a:solidFill>
                <a:latin typeface="+mn-ea"/>
              </a:rPr>
              <a:t>一般的な</a:t>
            </a:r>
            <a:r>
              <a:rPr lang="en-US" altLang="ja-JP" sz="3200" dirty="0">
                <a:solidFill>
                  <a:schemeClr val="tx1"/>
                </a:solidFill>
                <a:latin typeface="+mn-ea"/>
              </a:rPr>
              <a:t>WEB</a:t>
            </a:r>
            <a:r>
              <a:rPr lang="ja-JP" altLang="en-US" sz="3200" dirty="0">
                <a:solidFill>
                  <a:schemeClr val="tx1"/>
                </a:solidFill>
                <a:latin typeface="+mn-ea"/>
              </a:rPr>
              <a:t>広告の効果が薄れてきている。</a:t>
            </a:r>
            <a:endParaRPr lang="en-US" altLang="ja-JP" sz="3200" dirty="0">
              <a:solidFill>
                <a:schemeClr val="tx1"/>
              </a:solidFill>
              <a:latin typeface="+mn-ea"/>
            </a:endParaRPr>
          </a:p>
        </p:txBody>
      </p:sp>
    </p:spTree>
    <p:extLst>
      <p:ext uri="{BB962C8B-B14F-4D97-AF65-F5344CB8AC3E}">
        <p14:creationId xmlns:p14="http://schemas.microsoft.com/office/powerpoint/2010/main" val="2365548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Effect transition="in" filter="fade">
                                      <p:cBhvr>
                                        <p:cTn id="7" dur="1000"/>
                                        <p:tgtEl>
                                          <p:spTgt spid="15">
                                            <p:txEl>
                                              <p:pRg st="0" end="0"/>
                                            </p:txEl>
                                          </p:spTgt>
                                        </p:tgtEl>
                                      </p:cBhvr>
                                    </p:animEffect>
                                    <p:anim calcmode="lin" valueType="num">
                                      <p:cBhvr>
                                        <p:cTn id="8" dur="1000" fill="hold"/>
                                        <p:tgtEl>
                                          <p:spTgt spid="1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6012160" y="5528007"/>
            <a:ext cx="3600400" cy="276999"/>
          </a:xfrm>
          <a:prstGeom prst="rect">
            <a:avLst/>
          </a:prstGeom>
          <a:noFill/>
        </p:spPr>
        <p:txBody>
          <a:bodyPr wrap="square" rtlCol="0">
            <a:spAutoFit/>
          </a:bodyPr>
          <a:lstStyle/>
          <a:p>
            <a:r>
              <a:rPr kumimoji="1" lang="ja-JP" altLang="en-US" sz="1200" dirty="0" smtClean="0">
                <a:latin typeface="+mn-ea"/>
              </a:rPr>
              <a:t>日本の総広告費の推移　</a:t>
            </a:r>
            <a:r>
              <a:rPr kumimoji="1" lang="en-US" altLang="ja-JP" sz="1200" dirty="0" smtClean="0">
                <a:latin typeface="+mn-ea"/>
              </a:rPr>
              <a:t>2011</a:t>
            </a:r>
            <a:r>
              <a:rPr kumimoji="1" lang="ja-JP" altLang="en-US" sz="1200" dirty="0" smtClean="0">
                <a:latin typeface="+mn-ea"/>
              </a:rPr>
              <a:t>年　電通</a:t>
            </a:r>
            <a:r>
              <a:rPr kumimoji="1" lang="en-US" altLang="ja-JP" sz="1200" dirty="0" smtClean="0">
                <a:latin typeface="+mn-ea"/>
              </a:rPr>
              <a:t>HP</a:t>
            </a:r>
            <a:endParaRPr kumimoji="1" lang="ja-JP" altLang="en-US" sz="1200" dirty="0">
              <a:latin typeface="+mn-ea"/>
            </a:endParaRPr>
          </a:p>
        </p:txBody>
      </p:sp>
      <p:grpSp>
        <p:nvGrpSpPr>
          <p:cNvPr id="3" name="グループ化 6"/>
          <p:cNvGrpSpPr/>
          <p:nvPr/>
        </p:nvGrpSpPr>
        <p:grpSpPr>
          <a:xfrm>
            <a:off x="0" y="0"/>
            <a:ext cx="9144000" cy="1152128"/>
            <a:chOff x="82280" y="-9128"/>
            <a:chExt cx="9061720" cy="1152128"/>
          </a:xfrm>
        </p:grpSpPr>
        <p:sp>
          <p:nvSpPr>
            <p:cNvPr id="8" name="正方形/長方形 7"/>
            <p:cNvSpPr/>
            <p:nvPr/>
          </p:nvSpPr>
          <p:spPr>
            <a:xfrm>
              <a:off x="82280" y="-9128"/>
              <a:ext cx="1595311" cy="1152128"/>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smtClean="0">
                  <a:solidFill>
                    <a:schemeClr val="tx1"/>
                  </a:solidFill>
                  <a:latin typeface="+mn-ea"/>
                </a:rPr>
                <a:t>現状分析</a:t>
              </a:r>
              <a:endParaRPr lang="en-US" altLang="ja-JP" sz="2000" dirty="0" smtClean="0">
                <a:solidFill>
                  <a:schemeClr val="tx1"/>
                </a:solidFill>
                <a:latin typeface="+mn-ea"/>
              </a:endParaRPr>
            </a:p>
          </p:txBody>
        </p:sp>
        <p:sp>
          <p:nvSpPr>
            <p:cNvPr id="9" name="タイトル 1"/>
            <p:cNvSpPr txBox="1">
              <a:spLocks/>
            </p:cNvSpPr>
            <p:nvPr/>
          </p:nvSpPr>
          <p:spPr>
            <a:xfrm>
              <a:off x="1677591" y="-9128"/>
              <a:ext cx="7466409" cy="115212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p>
              <a:pPr lvl="0" algn="ctr">
                <a:spcBef>
                  <a:spcPct val="0"/>
                </a:spcBef>
              </a:pPr>
              <a:r>
                <a:rPr lang="ja-JP" altLang="en-US" sz="4400" noProof="0" dirty="0">
                  <a:solidFill>
                    <a:schemeClr val="bg1"/>
                  </a:solidFill>
                  <a:latin typeface="HGP創英角ｺﾞｼｯｸUB" pitchFamily="50" charset="-128"/>
                  <a:ea typeface="HGP創英角ｺﾞｼｯｸUB" pitchFamily="50" charset="-128"/>
                </a:rPr>
                <a:t>日本</a:t>
              </a:r>
              <a:r>
                <a:rPr lang="ja-JP" altLang="en-US" sz="4400" noProof="0" dirty="0" smtClean="0">
                  <a:solidFill>
                    <a:schemeClr val="bg1"/>
                  </a:solidFill>
                  <a:latin typeface="HGP創英角ｺﾞｼｯｸUB" pitchFamily="50" charset="-128"/>
                  <a:ea typeface="HGP創英角ｺﾞｼｯｸUB" pitchFamily="50" charset="-128"/>
                </a:rPr>
                <a:t>の総広告費</a:t>
              </a:r>
              <a:endParaRPr kumimoji="1" lang="en-US" altLang="ja-JP" sz="4400" b="0" i="0" u="none" strike="noStrike" kern="1200" cap="none" spc="0" normalizeH="0" baseline="0" noProof="0" dirty="0" smtClean="0">
                <a:ln>
                  <a:noFill/>
                </a:ln>
                <a:solidFill>
                  <a:schemeClr val="bg1"/>
                </a:solidFill>
                <a:effectLst/>
                <a:uLnTx/>
                <a:uFillTx/>
                <a:latin typeface="HGP創英角ｺﾞｼｯｸUB" pitchFamily="50" charset="-128"/>
                <a:ea typeface="HGP創英角ｺﾞｼｯｸUB" pitchFamily="50" charset="-128"/>
              </a:endParaRPr>
            </a:p>
          </p:txBody>
        </p:sp>
      </p:grpSp>
      <p:sp>
        <p:nvSpPr>
          <p:cNvPr id="2" name="スライド番号プレースホルダー 1"/>
          <p:cNvSpPr>
            <a:spLocks noGrp="1"/>
          </p:cNvSpPr>
          <p:nvPr>
            <p:ph type="sldNum" sz="quarter" idx="12"/>
          </p:nvPr>
        </p:nvSpPr>
        <p:spPr/>
        <p:txBody>
          <a:bodyPr/>
          <a:lstStyle/>
          <a:p>
            <a:fld id="{69A6FDD3-3E44-4751-ABCA-CC192DC5BFE5}" type="slidenum">
              <a:rPr kumimoji="1" lang="ja-JP" altLang="en-US" smtClean="0"/>
              <a:pPr/>
              <a:t>7</a:t>
            </a:fld>
            <a:endParaRPr kumimoji="1" lang="ja-JP" altLang="en-US"/>
          </a:p>
        </p:txBody>
      </p:sp>
      <p:sp>
        <p:nvSpPr>
          <p:cNvPr id="11" name="角丸四角形 10"/>
          <p:cNvSpPr/>
          <p:nvPr/>
        </p:nvSpPr>
        <p:spPr>
          <a:xfrm>
            <a:off x="336176" y="5865147"/>
            <a:ext cx="8492970" cy="562545"/>
          </a:xfrm>
          <a:prstGeom prst="roundRect">
            <a:avLst/>
          </a:prstGeom>
          <a:ln>
            <a:solidFill>
              <a:schemeClr val="tx2">
                <a:lumMod val="60000"/>
                <a:lumOff val="40000"/>
              </a:schemeClr>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ja-JP" altLang="en-US" sz="3200" dirty="0" smtClean="0">
                <a:latin typeface="+mn-ea"/>
              </a:rPr>
              <a:t>現在、日本の総広告費は、</a:t>
            </a:r>
            <a:r>
              <a:rPr lang="ja-JP" altLang="en-US" sz="3200" u="sng" dirty="0" smtClean="0">
                <a:solidFill>
                  <a:srgbClr val="FF0000"/>
                </a:solidFill>
                <a:latin typeface="+mn-ea"/>
              </a:rPr>
              <a:t>減少傾向</a:t>
            </a:r>
            <a:r>
              <a:rPr lang="ja-JP" altLang="en-US" sz="3200" dirty="0" smtClean="0">
                <a:latin typeface="+mn-ea"/>
              </a:rPr>
              <a:t>にある。</a:t>
            </a:r>
            <a:endParaRPr lang="ja-JP" altLang="en-US" sz="3200" dirty="0">
              <a:latin typeface="+mn-ea"/>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9364" y="1567421"/>
            <a:ext cx="5752995" cy="35706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6916" y="1285034"/>
            <a:ext cx="1212449" cy="31489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570466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35596" y="1484784"/>
            <a:ext cx="7186427" cy="3744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テキスト ボックス 1"/>
          <p:cNvSpPr txBox="1"/>
          <p:nvPr/>
        </p:nvSpPr>
        <p:spPr>
          <a:xfrm>
            <a:off x="323528" y="404664"/>
            <a:ext cx="1224136" cy="369332"/>
          </a:xfrm>
          <a:prstGeom prst="rect">
            <a:avLst/>
          </a:prstGeom>
          <a:noFill/>
        </p:spPr>
        <p:txBody>
          <a:bodyPr wrap="square" rtlCol="0">
            <a:spAutoFit/>
          </a:bodyPr>
          <a:lstStyle/>
          <a:p>
            <a:r>
              <a:rPr kumimoji="1" lang="ja-JP" altLang="en-US" b="1" dirty="0" smtClean="0">
                <a:latin typeface="HGP創英角ｺﾞｼｯｸUB" pitchFamily="50" charset="-128"/>
                <a:ea typeface="HGP創英角ｺﾞｼｯｸUB" pitchFamily="50" charset="-128"/>
              </a:rPr>
              <a:t>現状分析</a:t>
            </a:r>
            <a:endParaRPr kumimoji="1" lang="ja-JP" altLang="en-US" b="1" dirty="0">
              <a:latin typeface="HGP創英角ｺﾞｼｯｸUB" pitchFamily="50" charset="-128"/>
              <a:ea typeface="HGP創英角ｺﾞｼｯｸUB" pitchFamily="50" charset="-128"/>
            </a:endParaRPr>
          </a:p>
        </p:txBody>
      </p:sp>
      <p:grpSp>
        <p:nvGrpSpPr>
          <p:cNvPr id="5" name="グループ化 6"/>
          <p:cNvGrpSpPr/>
          <p:nvPr/>
        </p:nvGrpSpPr>
        <p:grpSpPr>
          <a:xfrm>
            <a:off x="10661" y="0"/>
            <a:ext cx="9144000" cy="1152128"/>
            <a:chOff x="82280" y="-9128"/>
            <a:chExt cx="9061720" cy="1152128"/>
          </a:xfrm>
        </p:grpSpPr>
        <p:sp>
          <p:nvSpPr>
            <p:cNvPr id="8" name="正方形/長方形 7"/>
            <p:cNvSpPr/>
            <p:nvPr/>
          </p:nvSpPr>
          <p:spPr>
            <a:xfrm>
              <a:off x="82280" y="-9128"/>
              <a:ext cx="1595311" cy="1152128"/>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smtClean="0">
                  <a:solidFill>
                    <a:schemeClr val="tx1"/>
                  </a:solidFill>
                  <a:latin typeface="+mn-ea"/>
                </a:rPr>
                <a:t>現状分析</a:t>
              </a:r>
              <a:endParaRPr lang="en-US" altLang="ja-JP" sz="2000" dirty="0" smtClean="0">
                <a:solidFill>
                  <a:schemeClr val="tx1"/>
                </a:solidFill>
                <a:latin typeface="+mn-ea"/>
              </a:endParaRPr>
            </a:p>
          </p:txBody>
        </p:sp>
        <p:sp>
          <p:nvSpPr>
            <p:cNvPr id="9" name="タイトル 1"/>
            <p:cNvSpPr txBox="1">
              <a:spLocks/>
            </p:cNvSpPr>
            <p:nvPr/>
          </p:nvSpPr>
          <p:spPr>
            <a:xfrm>
              <a:off x="1677591" y="-9128"/>
              <a:ext cx="7466409" cy="115212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p>
              <a:pPr lvl="0" algn="ctr">
                <a:spcBef>
                  <a:spcPct val="0"/>
                </a:spcBef>
              </a:pPr>
              <a:r>
                <a:rPr kumimoji="1" lang="ja-JP" altLang="en-US" sz="4400" b="0" i="0" u="none" strike="noStrike" kern="1200" cap="none" spc="0" normalizeH="0" baseline="0" noProof="0" dirty="0" smtClean="0">
                  <a:ln>
                    <a:noFill/>
                  </a:ln>
                  <a:solidFill>
                    <a:schemeClr val="bg1"/>
                  </a:solidFill>
                  <a:effectLst/>
                  <a:uLnTx/>
                  <a:uFillTx/>
                  <a:latin typeface="HGP創英角ｺﾞｼｯｸUB" pitchFamily="50" charset="-128"/>
                  <a:ea typeface="HGP創英角ｺﾞｼｯｸUB" pitchFamily="50" charset="-128"/>
                </a:rPr>
                <a:t>日本のインターネット広告費</a:t>
              </a:r>
              <a:endParaRPr kumimoji="1" lang="en-US" altLang="ja-JP" sz="4400" b="0" i="0" u="none" strike="noStrike" kern="1200" cap="none" spc="0" normalizeH="0" baseline="0" noProof="0" dirty="0" smtClean="0">
                <a:ln>
                  <a:noFill/>
                </a:ln>
                <a:solidFill>
                  <a:schemeClr val="bg1"/>
                </a:solidFill>
                <a:effectLst/>
                <a:uLnTx/>
                <a:uFillTx/>
                <a:latin typeface="HGP創英角ｺﾞｼｯｸUB" pitchFamily="50" charset="-128"/>
                <a:ea typeface="HGP創英角ｺﾞｼｯｸUB" pitchFamily="50" charset="-128"/>
              </a:endParaRPr>
            </a:p>
          </p:txBody>
        </p:sp>
      </p:grpSp>
      <p:sp>
        <p:nvSpPr>
          <p:cNvPr id="3" name="角丸四角形 2"/>
          <p:cNvSpPr/>
          <p:nvPr/>
        </p:nvSpPr>
        <p:spPr>
          <a:xfrm>
            <a:off x="336176" y="5528972"/>
            <a:ext cx="8492970" cy="562545"/>
          </a:xfrm>
          <a:prstGeom prst="roundRect">
            <a:avLst/>
          </a:prstGeom>
          <a:ln>
            <a:solidFill>
              <a:schemeClr val="tx2">
                <a:lumMod val="60000"/>
                <a:lumOff val="40000"/>
              </a:schemeClr>
            </a:solidFill>
          </a:ln>
        </p:spPr>
        <p:style>
          <a:lnRef idx="2">
            <a:schemeClr val="accent3"/>
          </a:lnRef>
          <a:fillRef idx="1">
            <a:schemeClr val="lt1"/>
          </a:fillRef>
          <a:effectRef idx="0">
            <a:schemeClr val="accent3"/>
          </a:effectRef>
          <a:fontRef idx="minor">
            <a:schemeClr val="dk1"/>
          </a:fontRef>
        </p:style>
        <p:txBody>
          <a:bodyPr rtlCol="0" anchor="ctr"/>
          <a:lstStyle/>
          <a:p>
            <a:pPr lvl="0"/>
            <a:r>
              <a:rPr lang="ja-JP" altLang="en-US" sz="3200" b="1" dirty="0" smtClean="0">
                <a:solidFill>
                  <a:prstClr val="black"/>
                </a:solidFill>
                <a:latin typeface="HGP創英角ｺﾞｼｯｸUB" pitchFamily="50" charset="-128"/>
                <a:ea typeface="HGP創英角ｺﾞｼｯｸUB" pitchFamily="50" charset="-128"/>
              </a:rPr>
              <a:t>一方で、インターネット広告費は</a:t>
            </a:r>
            <a:r>
              <a:rPr lang="ja-JP" altLang="en-US" sz="3200" b="1" u="sng" dirty="0" smtClean="0">
                <a:solidFill>
                  <a:srgbClr val="FF0000"/>
                </a:solidFill>
                <a:latin typeface="HGP創英角ｺﾞｼｯｸUB" pitchFamily="50" charset="-128"/>
                <a:ea typeface="HGP創英角ｺﾞｼｯｸUB" pitchFamily="50" charset="-128"/>
              </a:rPr>
              <a:t>増加傾向</a:t>
            </a:r>
            <a:r>
              <a:rPr lang="ja-JP" altLang="en-US" sz="3200" b="1" dirty="0" smtClean="0">
                <a:solidFill>
                  <a:schemeClr val="tx1"/>
                </a:solidFill>
                <a:latin typeface="HGP創英角ｺﾞｼｯｸUB" pitchFamily="50" charset="-128"/>
                <a:ea typeface="HGP創英角ｺﾞｼｯｸUB" pitchFamily="50" charset="-128"/>
              </a:rPr>
              <a:t>にある。</a:t>
            </a:r>
            <a:endParaRPr lang="ja-JP" altLang="en-US" sz="3200" b="1" dirty="0">
              <a:solidFill>
                <a:schemeClr val="tx1"/>
              </a:solidFill>
              <a:latin typeface="HGP創英角ｺﾞｼｯｸUB" pitchFamily="50" charset="-128"/>
              <a:ea typeface="HGP創英角ｺﾞｼｯｸUB" pitchFamily="50" charset="-128"/>
            </a:endParaRPr>
          </a:p>
        </p:txBody>
      </p:sp>
      <p:sp>
        <p:nvSpPr>
          <p:cNvPr id="4" name="スライド番号プレースホルダー 3"/>
          <p:cNvSpPr>
            <a:spLocks noGrp="1"/>
          </p:cNvSpPr>
          <p:nvPr>
            <p:ph type="sldNum" sz="quarter" idx="12"/>
          </p:nvPr>
        </p:nvSpPr>
        <p:spPr/>
        <p:txBody>
          <a:bodyPr/>
          <a:lstStyle/>
          <a:p>
            <a:fld id="{69A6FDD3-3E44-4751-ABCA-CC192DC5BFE5}" type="slidenum">
              <a:rPr kumimoji="1" lang="ja-JP" altLang="en-US" smtClean="0"/>
              <a:pPr/>
              <a:t>8</a:t>
            </a:fld>
            <a:endParaRPr kumimoji="1" lang="ja-JP" altLang="en-US"/>
          </a:p>
        </p:txBody>
      </p:sp>
    </p:spTree>
    <p:extLst>
      <p:ext uri="{BB962C8B-B14F-4D97-AF65-F5344CB8AC3E}">
        <p14:creationId xmlns:p14="http://schemas.microsoft.com/office/powerpoint/2010/main" val="35345962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323528" y="404664"/>
            <a:ext cx="1224136" cy="369332"/>
          </a:xfrm>
          <a:prstGeom prst="rect">
            <a:avLst/>
          </a:prstGeom>
          <a:noFill/>
        </p:spPr>
        <p:txBody>
          <a:bodyPr wrap="square" rtlCol="0">
            <a:spAutoFit/>
          </a:bodyPr>
          <a:lstStyle/>
          <a:p>
            <a:r>
              <a:rPr kumimoji="1" lang="ja-JP" altLang="en-US" b="1" dirty="0" smtClean="0">
                <a:latin typeface="HGP創英角ｺﾞｼｯｸUB" pitchFamily="50" charset="-128"/>
                <a:ea typeface="HGP創英角ｺﾞｼｯｸUB" pitchFamily="50" charset="-128"/>
              </a:rPr>
              <a:t>現状分析</a:t>
            </a:r>
            <a:endParaRPr kumimoji="1" lang="ja-JP" altLang="en-US" b="1" dirty="0">
              <a:latin typeface="HGP創英角ｺﾞｼｯｸUB" pitchFamily="50" charset="-128"/>
              <a:ea typeface="HGP創英角ｺﾞｼｯｸUB" pitchFamily="50" charset="-128"/>
            </a:endParaRPr>
          </a:p>
        </p:txBody>
      </p:sp>
      <p:grpSp>
        <p:nvGrpSpPr>
          <p:cNvPr id="5" name="グループ化 6"/>
          <p:cNvGrpSpPr/>
          <p:nvPr/>
        </p:nvGrpSpPr>
        <p:grpSpPr>
          <a:xfrm>
            <a:off x="0" y="0"/>
            <a:ext cx="9144000" cy="1152128"/>
            <a:chOff x="82280" y="-9128"/>
            <a:chExt cx="9061720" cy="1152128"/>
          </a:xfrm>
        </p:grpSpPr>
        <p:sp>
          <p:nvSpPr>
            <p:cNvPr id="8" name="正方形/長方形 7"/>
            <p:cNvSpPr/>
            <p:nvPr/>
          </p:nvSpPr>
          <p:spPr>
            <a:xfrm>
              <a:off x="82280" y="-9128"/>
              <a:ext cx="1595311" cy="1152128"/>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smtClean="0">
                  <a:solidFill>
                    <a:schemeClr val="tx1"/>
                  </a:solidFill>
                  <a:latin typeface="+mn-ea"/>
                </a:rPr>
                <a:t>現状分析</a:t>
              </a:r>
              <a:endParaRPr lang="en-US" altLang="ja-JP" sz="2000" dirty="0" smtClean="0">
                <a:solidFill>
                  <a:schemeClr val="tx1"/>
                </a:solidFill>
                <a:latin typeface="+mn-ea"/>
              </a:endParaRPr>
            </a:p>
          </p:txBody>
        </p:sp>
        <p:sp>
          <p:nvSpPr>
            <p:cNvPr id="9" name="タイトル 1"/>
            <p:cNvSpPr txBox="1">
              <a:spLocks/>
            </p:cNvSpPr>
            <p:nvPr/>
          </p:nvSpPr>
          <p:spPr>
            <a:xfrm>
              <a:off x="1677591" y="-9128"/>
              <a:ext cx="7466409" cy="115212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p>
              <a:pPr lvl="0" algn="ctr">
                <a:spcBef>
                  <a:spcPct val="0"/>
                </a:spcBef>
              </a:pPr>
              <a:r>
                <a:rPr kumimoji="1" lang="ja-JP" altLang="en-US" sz="4400" b="0" i="0" u="none" strike="noStrike" kern="1200" cap="none" spc="0" normalizeH="0" baseline="0" noProof="0" dirty="0" smtClean="0">
                  <a:ln>
                    <a:noFill/>
                  </a:ln>
                  <a:solidFill>
                    <a:schemeClr val="bg1"/>
                  </a:solidFill>
                  <a:effectLst/>
                  <a:uLnTx/>
                  <a:uFillTx/>
                  <a:latin typeface="HGP創英角ｺﾞｼｯｸUB" pitchFamily="50" charset="-128"/>
                  <a:ea typeface="HGP創英角ｺﾞｼｯｸUB" pitchFamily="50" charset="-128"/>
                </a:rPr>
                <a:t>インターネット広告の重要性</a:t>
              </a:r>
              <a:endParaRPr kumimoji="1" lang="en-US" altLang="ja-JP" sz="4400" b="0" i="0" u="none" strike="noStrike" kern="1200" cap="none" spc="0" normalizeH="0" baseline="0" noProof="0" dirty="0" smtClean="0">
                <a:ln>
                  <a:noFill/>
                </a:ln>
                <a:solidFill>
                  <a:schemeClr val="bg1"/>
                </a:solidFill>
                <a:effectLst/>
                <a:uLnTx/>
                <a:uFillTx/>
                <a:latin typeface="HGP創英角ｺﾞｼｯｸUB" pitchFamily="50" charset="-128"/>
                <a:ea typeface="HGP創英角ｺﾞｼｯｸUB" pitchFamily="50" charset="-128"/>
              </a:endParaRPr>
            </a:p>
          </p:txBody>
        </p:sp>
      </p:grpSp>
      <p:sp>
        <p:nvSpPr>
          <p:cNvPr id="4" name="スライド番号プレースホルダー 3"/>
          <p:cNvSpPr>
            <a:spLocks noGrp="1"/>
          </p:cNvSpPr>
          <p:nvPr>
            <p:ph type="sldNum" sz="quarter" idx="12"/>
          </p:nvPr>
        </p:nvSpPr>
        <p:spPr/>
        <p:txBody>
          <a:bodyPr/>
          <a:lstStyle/>
          <a:p>
            <a:fld id="{69A6FDD3-3E44-4751-ABCA-CC192DC5BFE5}" type="slidenum">
              <a:rPr kumimoji="1" lang="ja-JP" altLang="en-US" smtClean="0"/>
              <a:pPr/>
              <a:t>9</a:t>
            </a:fld>
            <a:endParaRPr kumimoji="1" lang="ja-JP" altLang="en-US"/>
          </a:p>
        </p:txBody>
      </p:sp>
      <p:sp>
        <p:nvSpPr>
          <p:cNvPr id="10" name="角丸四角形 9"/>
          <p:cNvSpPr/>
          <p:nvPr/>
        </p:nvSpPr>
        <p:spPr>
          <a:xfrm>
            <a:off x="629490" y="3691201"/>
            <a:ext cx="8136904" cy="1224136"/>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lvl="0"/>
            <a:r>
              <a:rPr lang="ja-JP" altLang="en-US" sz="2800" b="1" dirty="0" smtClean="0">
                <a:solidFill>
                  <a:prstClr val="black"/>
                </a:solidFill>
                <a:latin typeface="+mn-ea"/>
              </a:rPr>
              <a:t>広告費に占めるインターネット広告費の割合が大きくなっている</a:t>
            </a:r>
            <a:endParaRPr lang="ja-JP" altLang="en-US" sz="2800" b="1" dirty="0">
              <a:solidFill>
                <a:prstClr val="black"/>
              </a:solidFill>
              <a:latin typeface="+mn-ea"/>
            </a:endParaRPr>
          </a:p>
        </p:txBody>
      </p:sp>
      <p:sp>
        <p:nvSpPr>
          <p:cNvPr id="6" name="正方形/長方形 5"/>
          <p:cNvSpPr/>
          <p:nvPr/>
        </p:nvSpPr>
        <p:spPr>
          <a:xfrm>
            <a:off x="935596" y="1987839"/>
            <a:ext cx="7422776" cy="1077218"/>
          </a:xfrm>
          <a:prstGeom prst="rect">
            <a:avLst/>
          </a:prstGeom>
          <a:solidFill>
            <a:schemeClr val="accent3">
              <a:lumMod val="40000"/>
              <a:lumOff val="60000"/>
            </a:schemeClr>
          </a:solidFill>
        </p:spPr>
        <p:txBody>
          <a:bodyPr wrap="square">
            <a:spAutoFit/>
          </a:bodyPr>
          <a:lstStyle/>
          <a:p>
            <a:pPr lvl="0"/>
            <a:r>
              <a:rPr lang="ja-JP" altLang="en-US" sz="3200" b="1" dirty="0">
                <a:solidFill>
                  <a:prstClr val="black"/>
                </a:solidFill>
                <a:latin typeface="HGP創英角ｺﾞｼｯｸUB" pitchFamily="50" charset="-128"/>
                <a:ea typeface="HGP創英角ｺﾞｼｯｸUB" pitchFamily="50" charset="-128"/>
              </a:rPr>
              <a:t>日本の総広告費が減少傾向であるの対して、インターネット広告が増加傾向にある</a:t>
            </a:r>
          </a:p>
        </p:txBody>
      </p:sp>
      <p:sp>
        <p:nvSpPr>
          <p:cNvPr id="3" name="テキスト ボックス 2"/>
          <p:cNvSpPr txBox="1"/>
          <p:nvPr/>
        </p:nvSpPr>
        <p:spPr>
          <a:xfrm>
            <a:off x="1828800" y="5526740"/>
            <a:ext cx="5768788" cy="461665"/>
          </a:xfrm>
          <a:prstGeom prst="rect">
            <a:avLst/>
          </a:prstGeom>
          <a:noFill/>
        </p:spPr>
        <p:txBody>
          <a:bodyPr wrap="square" rtlCol="0">
            <a:spAutoFit/>
          </a:bodyPr>
          <a:lstStyle/>
          <a:p>
            <a:r>
              <a:rPr kumimoji="1" lang="ja-JP" altLang="en-US" sz="2400" dirty="0" smtClean="0">
                <a:solidFill>
                  <a:srgbClr val="FF0000"/>
                </a:solidFill>
              </a:rPr>
              <a:t>インターネット広告の重要性が増している。</a:t>
            </a:r>
            <a:endParaRPr kumimoji="1" lang="ja-JP" altLang="en-US" sz="2400" dirty="0">
              <a:solidFill>
                <a:srgbClr val="FF0000"/>
              </a:solidFill>
            </a:endParaRPr>
          </a:p>
        </p:txBody>
      </p:sp>
    </p:spTree>
    <p:extLst>
      <p:ext uri="{BB962C8B-B14F-4D97-AF65-F5344CB8AC3E}">
        <p14:creationId xmlns:p14="http://schemas.microsoft.com/office/powerpoint/2010/main" val="4716338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4594</TotalTime>
  <Words>2277</Words>
  <Application>Microsoft Office PowerPoint</Application>
  <PresentationFormat>画面に合わせる (4:3)</PresentationFormat>
  <Paragraphs>411</Paragraphs>
  <Slides>53</Slides>
  <Notes>12</Notes>
  <HiddenSlides>0</HiddenSlides>
  <MMClips>0</MMClips>
  <ScaleCrop>false</ScaleCrop>
  <HeadingPairs>
    <vt:vector size="4" baseType="variant">
      <vt:variant>
        <vt:lpstr>テーマ</vt:lpstr>
      </vt:variant>
      <vt:variant>
        <vt:i4>1</vt:i4>
      </vt:variant>
      <vt:variant>
        <vt:lpstr>スライド タイトル</vt:lpstr>
      </vt:variant>
      <vt:variant>
        <vt:i4>53</vt:i4>
      </vt:variant>
    </vt:vector>
  </HeadingPairs>
  <TitlesOfParts>
    <vt:vector size="54" baseType="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消費者の視界と注目との関係</vt:lpstr>
      <vt:lpstr>仮説の導出</vt:lpstr>
      <vt:lpstr>広告の動きと記憶との関係</vt:lpstr>
      <vt:lpstr>仮説の導出</vt:lpstr>
      <vt:lpstr>感情と記憶との関係</vt:lpstr>
      <vt:lpstr>仮説の導出</vt:lpstr>
      <vt:lpstr>仮説①</vt:lpstr>
      <vt:lpstr>PowerPoint プレゼンテーション</vt:lpstr>
      <vt:lpstr>仮説②の導出</vt:lpstr>
      <vt:lpstr>PowerPoint プレゼンテーション</vt:lpstr>
      <vt:lpstr>仮説②</vt:lpstr>
      <vt:lpstr>仮説③</vt:lpstr>
      <vt:lpstr>仮説</vt:lpstr>
      <vt:lpstr>調査概要</vt:lpstr>
      <vt:lpstr>アンケート概要</vt:lpstr>
      <vt:lpstr>アンケート内容</vt:lpstr>
      <vt:lpstr>アンケート概要</vt:lpstr>
      <vt:lpstr>検証に使用した自作広告</vt:lpstr>
      <vt:lpstr>検証に使用した自作広告</vt:lpstr>
      <vt:lpstr>PowerPoint プレゼンテーション</vt:lpstr>
      <vt:lpstr>PowerPoint プレゼンテーション</vt:lpstr>
      <vt:lpstr>PowerPoint プレゼンテーション</vt:lpstr>
    </vt:vector>
  </TitlesOfParts>
  <Company>拓殖大学</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電算課</dc:creator>
  <cp:lastModifiedBy>Kei Karasawa</cp:lastModifiedBy>
  <cp:revision>575</cp:revision>
  <dcterms:created xsi:type="dcterms:W3CDTF">2012-08-24T09:06:26Z</dcterms:created>
  <dcterms:modified xsi:type="dcterms:W3CDTF">2012-12-18T14:54:22Z</dcterms:modified>
</cp:coreProperties>
</file>